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339" r:id="rId2"/>
    <p:sldId id="743" r:id="rId3"/>
    <p:sldId id="361" r:id="rId4"/>
    <p:sldId id="767" r:id="rId5"/>
    <p:sldId id="265" r:id="rId6"/>
    <p:sldId id="758" r:id="rId7"/>
    <p:sldId id="769" r:id="rId8"/>
    <p:sldId id="766" r:id="rId9"/>
    <p:sldId id="745" r:id="rId10"/>
    <p:sldId id="350" r:id="rId11"/>
    <p:sldId id="772" r:id="rId12"/>
    <p:sldId id="773" r:id="rId13"/>
    <p:sldId id="759" r:id="rId14"/>
    <p:sldId id="761" r:id="rId15"/>
    <p:sldId id="774" r:id="rId16"/>
    <p:sldId id="780" r:id="rId17"/>
    <p:sldId id="763" r:id="rId18"/>
    <p:sldId id="777" r:id="rId19"/>
    <p:sldId id="764" r:id="rId20"/>
    <p:sldId id="757" r:id="rId21"/>
    <p:sldId id="765" r:id="rId22"/>
    <p:sldId id="738" r:id="rId23"/>
    <p:sldId id="742" r:id="rId24"/>
    <p:sldId id="363" r:id="rId25"/>
    <p:sldId id="297" r:id="rId26"/>
    <p:sldId id="756" r:id="rId27"/>
    <p:sldId id="362" r:id="rId28"/>
    <p:sldId id="269" r:id="rId2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ngenecker, Petrice B." initials="LPB" lastIdx="8" clrIdx="0">
    <p:extLst/>
  </p:cmAuthor>
  <p:cmAuthor id="2" name="Charlotte Jeans" initials="" lastIdx="2" clrIdx="1"/>
  <p:cmAuthor id="3" name="Duche, Soundia" initials="DS" lastIdx="9" clrIdx="2">
    <p:extLst/>
  </p:cmAuthor>
  <p:cmAuthor id="4" name="Permana, Paska" initials="PP" lastIdx="7" clrIdx="3">
    <p:extLst>
      <p:ext uri="{19B8F6BF-5375-455C-9EA6-DF929625EA0E}">
        <p15:presenceInfo xmlns:p15="http://schemas.microsoft.com/office/powerpoint/2012/main" userId="S::Paska.Permana@va.gov::f31a74e4-b1bb-4819-934d-606e11a2f4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35" autoAdjust="0"/>
    <p:restoredTop sz="75209" autoAdjust="0"/>
  </p:normalViewPr>
  <p:slideViewPr>
    <p:cSldViewPr>
      <p:cViewPr varScale="1">
        <p:scale>
          <a:sx n="80" d="100"/>
          <a:sy n="80" d="100"/>
        </p:scale>
        <p:origin x="720" y="84"/>
      </p:cViewPr>
      <p:guideLst>
        <p:guide orient="horz" pos="2160"/>
        <p:guide pos="2880"/>
      </p:guideLst>
    </p:cSldViewPr>
  </p:slideViewPr>
  <p:outlineViewPr>
    <p:cViewPr>
      <p:scale>
        <a:sx n="33" d="100"/>
        <a:sy n="33" d="100"/>
      </p:scale>
      <p:origin x="0" y="-12996"/>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54" d="100"/>
          <a:sy n="54" d="100"/>
        </p:scale>
        <p:origin x="2874"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4143587" y="9119474"/>
            <a:ext cx="3169920" cy="480060"/>
          </a:xfrm>
          <a:prstGeom prst="rect">
            <a:avLst/>
          </a:prstGeom>
        </p:spPr>
        <p:txBody>
          <a:bodyPr vert="horz" lIns="96624" tIns="48313" rIns="96624" bIns="48313" rtlCol="0" anchor="b"/>
          <a:lstStyle>
            <a:lvl1pPr algn="r">
              <a:defRPr sz="1200"/>
            </a:lvl1pPr>
          </a:lstStyle>
          <a:p>
            <a:fld id="{8D1F3C7B-FC70-4711-BC45-E540C48E6FE3}" type="slidenum">
              <a:rPr lang="en-US" smtClean="0"/>
              <a:t>‹#›</a:t>
            </a:fld>
            <a:endParaRPr lang="en-US" dirty="0"/>
          </a:p>
        </p:txBody>
      </p:sp>
    </p:spTree>
    <p:extLst>
      <p:ext uri="{BB962C8B-B14F-4D97-AF65-F5344CB8AC3E}">
        <p14:creationId xmlns:p14="http://schemas.microsoft.com/office/powerpoint/2010/main" val="2424957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24" tIns="48313" rIns="96624" bIns="48313" rtlCol="0"/>
          <a:lstStyle>
            <a:lvl1pPr algn="l">
              <a:defRPr sz="12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24" tIns="48313" rIns="96624" bIns="48313"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24" tIns="48313" rIns="96624" bIns="48313"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24" tIns="48313" rIns="96624" bIns="483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24" tIns="48313" rIns="96624" bIns="48313"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24" tIns="48313" rIns="96624" bIns="48313" rtlCol="0" anchor="b"/>
          <a:lstStyle>
            <a:lvl1pPr algn="r">
              <a:defRPr sz="1200"/>
            </a:lvl1pPr>
          </a:lstStyle>
          <a:p>
            <a:fld id="{D34EA58A-39E5-4D21-9D36-B59FED999BAC}" type="slidenum">
              <a:rPr lang="en-US" smtClean="0"/>
              <a:t>‹#›</a:t>
            </a:fld>
            <a:endParaRPr lang="en-US" dirty="0"/>
          </a:p>
        </p:txBody>
      </p:sp>
    </p:spTree>
    <p:extLst>
      <p:ext uri="{BB962C8B-B14F-4D97-AF65-F5344CB8AC3E}">
        <p14:creationId xmlns:p14="http://schemas.microsoft.com/office/powerpoint/2010/main" val="289713870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8" name="Slide Number Placeholder 3"/>
          <p:cNvSpPr>
            <a:spLocks noGrp="1"/>
          </p:cNvSpPr>
          <p:nvPr>
            <p:ph type="sldNum" sz="quarter" idx="5"/>
          </p:nvPr>
        </p:nvSpPr>
        <p:spPr bwMode="auto">
          <a:noFill/>
          <a:ln>
            <a:miter lim="800000"/>
            <a:headEnd/>
            <a:tailEnd/>
          </a:ln>
        </p:spPr>
        <p:txBody>
          <a:bodyPr/>
          <a:lstStyle/>
          <a:p>
            <a:fld id="{B0A8AC77-AA18-4B2E-A059-F88CAA9F3832}" type="slidenum">
              <a:rPr lang="en-US" smtClean="0">
                <a:solidFill>
                  <a:prstClr val="black"/>
                </a:solidFill>
              </a:rPr>
              <a:pPr/>
              <a:t>1</a:t>
            </a:fld>
            <a:endParaRPr lang="en-US" dirty="0">
              <a:solidFill>
                <a:prstClr val="black"/>
              </a:solidFill>
            </a:endParaRPr>
          </a:p>
        </p:txBody>
      </p:sp>
      <p:sp>
        <p:nvSpPr>
          <p:cNvPr id="2" name="Date Placeholder 1"/>
          <p:cNvSpPr>
            <a:spLocks noGrp="1"/>
          </p:cNvSpPr>
          <p:nvPr>
            <p:ph type="dt" idx="10"/>
          </p:nvPr>
        </p:nvSpPr>
        <p:spPr/>
        <p:txBody>
          <a:bodyPr/>
          <a:lstStyle/>
          <a:p>
            <a:pPr>
              <a:defRPr/>
            </a:pPr>
            <a:endParaRPr lang="en-US" dirty="0">
              <a:solidFill>
                <a:prstClr val="black"/>
              </a:solidFill>
            </a:endParaRPr>
          </a:p>
        </p:txBody>
      </p:sp>
      <p:sp>
        <p:nvSpPr>
          <p:cNvPr id="4" name="Notes Placeholder 3">
            <a:extLst>
              <a:ext uri="{FF2B5EF4-FFF2-40B4-BE49-F238E27FC236}">
                <a16:creationId xmlns:a16="http://schemas.microsoft.com/office/drawing/2014/main" id="{8211DF8A-EB1D-455B-B5E3-9375AE546A6A}"/>
              </a:ext>
            </a:extLst>
          </p:cNvPr>
          <p:cNvSpPr>
            <a:spLocks noGrp="1"/>
          </p:cNvSpPr>
          <p:nvPr>
            <p:ph type="body" sz="quarter" idx="3"/>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10</a:t>
            </a:fld>
            <a:endParaRPr lang="en-US" dirty="0"/>
          </a:p>
        </p:txBody>
      </p:sp>
      <p:sp>
        <p:nvSpPr>
          <p:cNvPr id="6" name="Notes Placeholder 5">
            <a:extLst>
              <a:ext uri="{FF2B5EF4-FFF2-40B4-BE49-F238E27FC236}">
                <a16:creationId xmlns:a16="http://schemas.microsoft.com/office/drawing/2014/main" id="{1E5CB346-18A0-43DC-BF78-628FA12A41B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699914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11</a:t>
            </a:fld>
            <a:endParaRPr lang="en-US" dirty="0"/>
          </a:p>
        </p:txBody>
      </p:sp>
      <p:sp>
        <p:nvSpPr>
          <p:cNvPr id="6" name="Notes Placeholder 5">
            <a:extLst>
              <a:ext uri="{FF2B5EF4-FFF2-40B4-BE49-F238E27FC236}">
                <a16:creationId xmlns:a16="http://schemas.microsoft.com/office/drawing/2014/main" id="{6BE0817E-5D59-47D4-B8AC-10EEFF551668}"/>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754793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12</a:t>
            </a:fld>
            <a:endParaRPr lang="en-US" dirty="0"/>
          </a:p>
        </p:txBody>
      </p:sp>
      <p:sp>
        <p:nvSpPr>
          <p:cNvPr id="6" name="Notes Placeholder 5">
            <a:extLst>
              <a:ext uri="{FF2B5EF4-FFF2-40B4-BE49-F238E27FC236}">
                <a16:creationId xmlns:a16="http://schemas.microsoft.com/office/drawing/2014/main" id="{37EA3F52-624A-45E2-BFF7-6554835377A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826836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13</a:t>
            </a:fld>
            <a:endParaRPr lang="en-US" dirty="0"/>
          </a:p>
        </p:txBody>
      </p:sp>
      <p:sp>
        <p:nvSpPr>
          <p:cNvPr id="6" name="Notes Placeholder 5">
            <a:extLst>
              <a:ext uri="{FF2B5EF4-FFF2-40B4-BE49-F238E27FC236}">
                <a16:creationId xmlns:a16="http://schemas.microsoft.com/office/drawing/2014/main" id="{0E847758-4B34-4341-9A63-6CF525173378}"/>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890178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14</a:t>
            </a:fld>
            <a:endParaRPr lang="en-US" dirty="0"/>
          </a:p>
        </p:txBody>
      </p:sp>
      <p:sp>
        <p:nvSpPr>
          <p:cNvPr id="6" name="Notes Placeholder 5">
            <a:extLst>
              <a:ext uri="{FF2B5EF4-FFF2-40B4-BE49-F238E27FC236}">
                <a16:creationId xmlns:a16="http://schemas.microsoft.com/office/drawing/2014/main" id="{3CB2F5A2-8A52-48D4-9F0D-36DB3C5E3770}"/>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816275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15</a:t>
            </a:fld>
            <a:endParaRPr lang="en-US" dirty="0"/>
          </a:p>
        </p:txBody>
      </p:sp>
      <p:sp>
        <p:nvSpPr>
          <p:cNvPr id="6" name="Notes Placeholder 5">
            <a:extLst>
              <a:ext uri="{FF2B5EF4-FFF2-40B4-BE49-F238E27FC236}">
                <a16:creationId xmlns:a16="http://schemas.microsoft.com/office/drawing/2014/main" id="{353BB5D1-8890-45FB-93F6-6A92F1A34F4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32081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16</a:t>
            </a:fld>
            <a:endParaRPr lang="en-US" dirty="0"/>
          </a:p>
        </p:txBody>
      </p:sp>
    </p:spTree>
    <p:extLst>
      <p:ext uri="{BB962C8B-B14F-4D97-AF65-F5344CB8AC3E}">
        <p14:creationId xmlns:p14="http://schemas.microsoft.com/office/powerpoint/2010/main" val="2412893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17</a:t>
            </a:fld>
            <a:endParaRPr lang="en-US" dirty="0"/>
          </a:p>
        </p:txBody>
      </p:sp>
      <p:sp>
        <p:nvSpPr>
          <p:cNvPr id="6" name="Notes Placeholder 5">
            <a:extLst>
              <a:ext uri="{FF2B5EF4-FFF2-40B4-BE49-F238E27FC236}">
                <a16:creationId xmlns:a16="http://schemas.microsoft.com/office/drawing/2014/main" id="{9E22E381-30F8-4628-92AE-D1F266F12645}"/>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8989591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18</a:t>
            </a:fld>
            <a:endParaRPr lang="en-US" dirty="0"/>
          </a:p>
        </p:txBody>
      </p:sp>
      <p:sp>
        <p:nvSpPr>
          <p:cNvPr id="6" name="Notes Placeholder 5">
            <a:extLst>
              <a:ext uri="{FF2B5EF4-FFF2-40B4-BE49-F238E27FC236}">
                <a16:creationId xmlns:a16="http://schemas.microsoft.com/office/drawing/2014/main" id="{AAE063ED-03DF-4D2E-99E3-201B5E0032E4}"/>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6583742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19</a:t>
            </a:fld>
            <a:endParaRPr lang="en-US" dirty="0"/>
          </a:p>
        </p:txBody>
      </p:sp>
      <p:sp>
        <p:nvSpPr>
          <p:cNvPr id="6" name="Notes Placeholder 5">
            <a:extLst>
              <a:ext uri="{FF2B5EF4-FFF2-40B4-BE49-F238E27FC236}">
                <a16:creationId xmlns:a16="http://schemas.microsoft.com/office/drawing/2014/main" id="{4CF1BACC-036E-4EF1-BF7C-D77CD37C3500}"/>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770772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2</a:t>
            </a:fld>
            <a:endParaRPr lang="en-US" dirty="0"/>
          </a:p>
        </p:txBody>
      </p:sp>
      <p:sp>
        <p:nvSpPr>
          <p:cNvPr id="6" name="Notes Placeholder 5">
            <a:extLst>
              <a:ext uri="{FF2B5EF4-FFF2-40B4-BE49-F238E27FC236}">
                <a16:creationId xmlns:a16="http://schemas.microsoft.com/office/drawing/2014/main" id="{E2B360C8-839F-4E65-8C7F-8420EE06A6F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1666388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34EA58A-39E5-4D21-9D36-B59FED999BAC}" type="slidenum">
              <a:rPr lang="en-US" smtClean="0"/>
              <a:t>20</a:t>
            </a:fld>
            <a:endParaRPr lang="en-US" dirty="0"/>
          </a:p>
        </p:txBody>
      </p:sp>
      <p:sp>
        <p:nvSpPr>
          <p:cNvPr id="6" name="Notes Placeholder 5">
            <a:extLst>
              <a:ext uri="{FF2B5EF4-FFF2-40B4-BE49-F238E27FC236}">
                <a16:creationId xmlns:a16="http://schemas.microsoft.com/office/drawing/2014/main" id="{8246D519-BB78-497E-8924-022CD5C31F1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1046841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21</a:t>
            </a:fld>
            <a:endParaRPr lang="en-US" dirty="0"/>
          </a:p>
        </p:txBody>
      </p:sp>
      <p:sp>
        <p:nvSpPr>
          <p:cNvPr id="6" name="Notes Placeholder 5">
            <a:extLst>
              <a:ext uri="{FF2B5EF4-FFF2-40B4-BE49-F238E27FC236}">
                <a16:creationId xmlns:a16="http://schemas.microsoft.com/office/drawing/2014/main" id="{55D026BB-25A4-4C9F-A839-2B85489743C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6976678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22</a:t>
            </a:fld>
            <a:endParaRPr lang="en-US" dirty="0"/>
          </a:p>
        </p:txBody>
      </p:sp>
      <p:sp>
        <p:nvSpPr>
          <p:cNvPr id="6" name="Notes Placeholder 5">
            <a:extLst>
              <a:ext uri="{FF2B5EF4-FFF2-40B4-BE49-F238E27FC236}">
                <a16:creationId xmlns:a16="http://schemas.microsoft.com/office/drawing/2014/main" id="{BFCF2292-6547-42AD-B1B9-158348D7BC9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6997464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34EA58A-39E5-4D21-9D36-B59FED999BAC}" type="slidenum">
              <a:rPr lang="en-US" smtClean="0"/>
              <a:t>23</a:t>
            </a:fld>
            <a:endParaRPr lang="en-US" dirty="0"/>
          </a:p>
        </p:txBody>
      </p:sp>
      <p:sp>
        <p:nvSpPr>
          <p:cNvPr id="6" name="Notes Placeholder 5">
            <a:extLst>
              <a:ext uri="{FF2B5EF4-FFF2-40B4-BE49-F238E27FC236}">
                <a16:creationId xmlns:a16="http://schemas.microsoft.com/office/drawing/2014/main" id="{99E2E37A-F555-4562-BF13-B987464A8AA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7701877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24</a:t>
            </a:fld>
            <a:endParaRPr lang="en-US" dirty="0"/>
          </a:p>
        </p:txBody>
      </p:sp>
    </p:spTree>
    <p:extLst>
      <p:ext uri="{BB962C8B-B14F-4D97-AF65-F5344CB8AC3E}">
        <p14:creationId xmlns:p14="http://schemas.microsoft.com/office/powerpoint/2010/main" val="29171195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4EA58A-39E5-4D21-9D36-B59FED999BAC}" type="slidenum">
              <a:rPr lang="en-US" smtClean="0"/>
              <a:t>25</a:t>
            </a:fld>
            <a:endParaRPr lang="en-US" dirty="0"/>
          </a:p>
        </p:txBody>
      </p:sp>
    </p:spTree>
    <p:extLst>
      <p:ext uri="{BB962C8B-B14F-4D97-AF65-F5344CB8AC3E}">
        <p14:creationId xmlns:p14="http://schemas.microsoft.com/office/powerpoint/2010/main" val="21439077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26</a:t>
            </a:fld>
            <a:endParaRPr lang="en-US" dirty="0"/>
          </a:p>
        </p:txBody>
      </p:sp>
    </p:spTree>
    <p:extLst>
      <p:ext uri="{BB962C8B-B14F-4D97-AF65-F5344CB8AC3E}">
        <p14:creationId xmlns:p14="http://schemas.microsoft.com/office/powerpoint/2010/main" val="3322519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EA58A-39E5-4D21-9D36-B59FED999BAC}" type="slidenum">
              <a:rPr lang="en-US" smtClean="0"/>
              <a:t>27</a:t>
            </a:fld>
            <a:endParaRPr lang="en-US" dirty="0"/>
          </a:p>
        </p:txBody>
      </p:sp>
    </p:spTree>
    <p:extLst>
      <p:ext uri="{BB962C8B-B14F-4D97-AF65-F5344CB8AC3E}">
        <p14:creationId xmlns:p14="http://schemas.microsoft.com/office/powerpoint/2010/main" val="4289097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EA58A-39E5-4D21-9D36-B59FED999BAC}" type="slidenum">
              <a:rPr lang="en-US" smtClean="0"/>
              <a:t>28</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4254650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EA58A-39E5-4D21-9D36-B59FED999BAC}" type="slidenum">
              <a:rPr lang="en-US" smtClean="0"/>
              <a:t>3</a:t>
            </a:fld>
            <a:endParaRPr lang="en-US" dirty="0"/>
          </a:p>
        </p:txBody>
      </p:sp>
    </p:spTree>
    <p:extLst>
      <p:ext uri="{BB962C8B-B14F-4D97-AF65-F5344CB8AC3E}">
        <p14:creationId xmlns:p14="http://schemas.microsoft.com/office/powerpoint/2010/main" val="2385605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4</a:t>
            </a:fld>
            <a:endParaRPr lang="en-US" dirty="0"/>
          </a:p>
        </p:txBody>
      </p:sp>
      <p:sp>
        <p:nvSpPr>
          <p:cNvPr id="6" name="Notes Placeholder 5">
            <a:extLst>
              <a:ext uri="{FF2B5EF4-FFF2-40B4-BE49-F238E27FC236}">
                <a16:creationId xmlns:a16="http://schemas.microsoft.com/office/drawing/2014/main" id="{33C11568-9162-4A7C-91ED-2738D26AB325}"/>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71524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5</a:t>
            </a:fld>
            <a:endParaRPr lang="en-US" dirty="0"/>
          </a:p>
        </p:txBody>
      </p:sp>
      <p:sp>
        <p:nvSpPr>
          <p:cNvPr id="6" name="Notes Placeholder 5">
            <a:extLst>
              <a:ext uri="{FF2B5EF4-FFF2-40B4-BE49-F238E27FC236}">
                <a16:creationId xmlns:a16="http://schemas.microsoft.com/office/drawing/2014/main" id="{EC2F3B05-2871-4FB6-8C64-A992AD86103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565232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6</a:t>
            </a:fld>
            <a:endParaRPr lang="en-US" dirty="0"/>
          </a:p>
        </p:txBody>
      </p:sp>
      <p:sp>
        <p:nvSpPr>
          <p:cNvPr id="6" name="Notes Placeholder 5">
            <a:extLst>
              <a:ext uri="{FF2B5EF4-FFF2-40B4-BE49-F238E27FC236}">
                <a16:creationId xmlns:a16="http://schemas.microsoft.com/office/drawing/2014/main" id="{6F39CD0E-5E4F-420F-BF08-4E3FD8CF298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987840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7</a:t>
            </a:fld>
            <a:endParaRPr lang="en-US" dirty="0"/>
          </a:p>
        </p:txBody>
      </p:sp>
      <p:sp>
        <p:nvSpPr>
          <p:cNvPr id="6" name="Notes Placeholder 5">
            <a:extLst>
              <a:ext uri="{FF2B5EF4-FFF2-40B4-BE49-F238E27FC236}">
                <a16:creationId xmlns:a16="http://schemas.microsoft.com/office/drawing/2014/main" id="{DEE7167B-60C5-41F9-BF0E-7E5E994563CC}"/>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530354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8</a:t>
            </a:fld>
            <a:endParaRPr lang="en-US" dirty="0"/>
          </a:p>
        </p:txBody>
      </p:sp>
    </p:spTree>
    <p:extLst>
      <p:ext uri="{BB962C8B-B14F-4D97-AF65-F5344CB8AC3E}">
        <p14:creationId xmlns:p14="http://schemas.microsoft.com/office/powerpoint/2010/main" val="3180172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9</a:t>
            </a:fld>
            <a:endParaRPr lang="en-US" dirty="0"/>
          </a:p>
        </p:txBody>
      </p:sp>
      <p:sp>
        <p:nvSpPr>
          <p:cNvPr id="6" name="Notes Placeholder 5">
            <a:extLst>
              <a:ext uri="{FF2B5EF4-FFF2-40B4-BE49-F238E27FC236}">
                <a16:creationId xmlns:a16="http://schemas.microsoft.com/office/drawing/2014/main" id="{CB5632E8-BFCC-4378-AAAE-C9F4953EBE7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0542541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background cover.pdf"/>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338880" y="3178162"/>
            <a:ext cx="7772400" cy="730127"/>
          </a:xfrm>
        </p:spPr>
        <p:txBody>
          <a:bodyPr>
            <a:normAutofit/>
          </a:bodyPr>
          <a:lstStyle>
            <a:lvl1pPr algn="l">
              <a:defRPr sz="3400" b="1">
                <a:latin typeface="Calibri"/>
                <a:cs typeface="Calibri"/>
              </a:defRPr>
            </a:lvl1pPr>
          </a:lstStyle>
          <a:p>
            <a:r>
              <a:rPr lang="en-US" dirty="0"/>
              <a:t>Click to edit Master title style</a:t>
            </a:r>
          </a:p>
        </p:txBody>
      </p:sp>
      <p:sp>
        <p:nvSpPr>
          <p:cNvPr id="3" name="Subtitle 2"/>
          <p:cNvSpPr>
            <a:spLocks noGrp="1"/>
          </p:cNvSpPr>
          <p:nvPr>
            <p:ph type="subTitle" idx="1"/>
          </p:nvPr>
        </p:nvSpPr>
        <p:spPr>
          <a:xfrm>
            <a:off x="357696" y="4004454"/>
            <a:ext cx="7753584" cy="914813"/>
          </a:xfrm>
        </p:spPr>
        <p:txBody>
          <a:bodyPr>
            <a:noAutofit/>
          </a:bodyPr>
          <a:lstStyle>
            <a:lvl1pPr marL="0" indent="0" algn="l">
              <a:buNone/>
              <a:defRPr sz="2800">
                <a:solidFill>
                  <a:srgbClr val="FFFFFF"/>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2" descr="Z:\Identity\Logo\R&amp;Dhoriz.jpg"/>
          <p:cNvPicPr>
            <a:picLocks noChangeAspect="1" noChangeArrowheads="1"/>
          </p:cNvPicPr>
          <p:nvPr userDrawn="1"/>
        </p:nvPicPr>
        <p:blipFill>
          <a:blip r:embed="rId3"/>
          <a:srcRect l="16805"/>
          <a:stretch>
            <a:fillRect/>
          </a:stretch>
        </p:blipFill>
        <p:spPr bwMode="auto">
          <a:xfrm>
            <a:off x="177272" y="6229568"/>
            <a:ext cx="1882309" cy="437563"/>
          </a:xfrm>
          <a:prstGeom prst="rect">
            <a:avLst/>
          </a:prstGeom>
          <a:noFill/>
        </p:spPr>
      </p:pic>
    </p:spTree>
    <p:extLst>
      <p:ext uri="{BB962C8B-B14F-4D97-AF65-F5344CB8AC3E}">
        <p14:creationId xmlns:p14="http://schemas.microsoft.com/office/powerpoint/2010/main" val="3425398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935650"/>
            <a:ext cx="8229600" cy="4190513"/>
          </a:xfrm>
        </p:spPr>
        <p:txBody>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fld id="{4452FDFF-9483-4A82-A0D2-0EFD9C982FB8}" type="slidenum">
              <a:rPr lang="en-US" smtClean="0">
                <a:ea typeface="ＭＳ Ｐゴシック" charset="-128"/>
              </a:rPr>
              <a:pPr defTabSz="457200" fontAlgn="base">
                <a:spcBef>
                  <a:spcPct val="0"/>
                </a:spcBef>
                <a:spcAft>
                  <a:spcPct val="0"/>
                </a:spcAft>
                <a:defRPr/>
              </a:pPr>
              <a:t>‹#›</a:t>
            </a:fld>
            <a:endParaRPr lang="en-US" dirty="0">
              <a:ea typeface="ＭＳ Ｐゴシック" charset="-128"/>
            </a:endParaRPr>
          </a:p>
        </p:txBody>
      </p:sp>
    </p:spTree>
    <p:extLst>
      <p:ext uri="{BB962C8B-B14F-4D97-AF65-F5344CB8AC3E}">
        <p14:creationId xmlns:p14="http://schemas.microsoft.com/office/powerpoint/2010/main" val="2367873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017110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23322"/>
            <a:ext cx="4038600" cy="4202841"/>
          </a:xfrm>
        </p:spPr>
        <p:txBody>
          <a:bodyPr>
            <a:normAutofit/>
          </a:bodyPr>
          <a:lstStyle>
            <a:lvl1pPr>
              <a:spcAft>
                <a:spcPts val="1200"/>
              </a:spcAft>
              <a:defRPr sz="2800"/>
            </a:lvl1pPr>
            <a:lvl2pPr>
              <a:spcAft>
                <a:spcPts val="1200"/>
              </a:spcAft>
              <a:defRPr sz="2400"/>
            </a:lvl2pPr>
            <a:lvl3pPr>
              <a:spcAft>
                <a:spcPts val="1200"/>
              </a:spcAft>
              <a:defRPr sz="2200"/>
            </a:lvl3pPr>
            <a:lvl4pPr>
              <a:spcAft>
                <a:spcPts val="1200"/>
              </a:spcAft>
              <a:defRPr sz="2200"/>
            </a:lvl4pPr>
            <a:lvl5pPr>
              <a:spcAft>
                <a:spcPts val="1200"/>
              </a:spcAft>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fld id="{4452FDFF-9483-4A82-A0D2-0EFD9C982FB8}" type="slidenum">
              <a:rPr lang="en-US" smtClean="0">
                <a:ea typeface="ＭＳ Ｐゴシック" charset="-128"/>
              </a:rPr>
              <a:pPr defTabSz="457200" fontAlgn="base">
                <a:spcBef>
                  <a:spcPct val="0"/>
                </a:spcBef>
                <a:spcAft>
                  <a:spcPct val="0"/>
                </a:spcAft>
                <a:defRPr/>
              </a:pPr>
              <a:t>‹#›</a:t>
            </a:fld>
            <a:endParaRPr lang="en-US" dirty="0">
              <a:ea typeface="ＭＳ Ｐゴシック" charset="-128"/>
            </a:endParaRPr>
          </a:p>
        </p:txBody>
      </p:sp>
      <p:sp>
        <p:nvSpPr>
          <p:cNvPr id="7" name="Content Placeholder 2"/>
          <p:cNvSpPr>
            <a:spLocks noGrp="1"/>
          </p:cNvSpPr>
          <p:nvPr>
            <p:ph sz="half" idx="10"/>
          </p:nvPr>
        </p:nvSpPr>
        <p:spPr>
          <a:xfrm>
            <a:off x="4831958" y="1927805"/>
            <a:ext cx="4038600" cy="4202841"/>
          </a:xfrm>
        </p:spPr>
        <p:txBody>
          <a:bodyPr>
            <a:normAutofit/>
          </a:bodyPr>
          <a:lstStyle>
            <a:lvl1pPr>
              <a:spcAft>
                <a:spcPts val="1200"/>
              </a:spcAft>
              <a:defRPr sz="2800"/>
            </a:lvl1pPr>
            <a:lvl2pPr>
              <a:spcAft>
                <a:spcPts val="1200"/>
              </a:spcAft>
              <a:defRPr sz="2400"/>
            </a:lvl2pPr>
            <a:lvl3pPr>
              <a:spcAft>
                <a:spcPts val="1200"/>
              </a:spcAft>
              <a:defRPr sz="2200"/>
            </a:lvl3pPr>
            <a:lvl4pPr>
              <a:spcAft>
                <a:spcPts val="1200"/>
              </a:spcAft>
              <a:defRPr sz="2200"/>
            </a:lvl4pPr>
            <a:lvl5pPr>
              <a:spcAft>
                <a:spcPts val="1200"/>
              </a:spcAft>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51266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2391824"/>
            <a:ext cx="5486400" cy="2724039"/>
          </a:xfrm>
        </p:spPr>
        <p:txBody>
          <a:bodyPr rtlCol="0">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682602"/>
            <a:ext cx="5486400" cy="613568"/>
          </a:xfr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itle 4"/>
          <p:cNvSpPr>
            <a:spLocks noGrp="1"/>
          </p:cNvSpPr>
          <p:nvPr>
            <p:ph type="title"/>
          </p:nvPr>
        </p:nvSpPr>
        <p:spPr/>
        <p:txBody>
          <a:bodyPr/>
          <a:lstStyle/>
          <a:p>
            <a:r>
              <a:rPr lang="en-US" dirty="0"/>
              <a:t>Click to edit Master title style</a:t>
            </a:r>
          </a:p>
        </p:txBody>
      </p:sp>
      <p:sp>
        <p:nvSpPr>
          <p:cNvPr id="7"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fld id="{4452FDFF-9483-4A82-A0D2-0EFD9C982FB8}" type="slidenum">
              <a:rPr lang="en-US" smtClean="0">
                <a:ea typeface="ＭＳ Ｐゴシック" charset="-128"/>
              </a:rPr>
              <a:pPr defTabSz="457200" fontAlgn="base">
                <a:spcBef>
                  <a:spcPct val="0"/>
                </a:spcBef>
                <a:spcAft>
                  <a:spcPct val="0"/>
                </a:spcAft>
                <a:defRPr/>
              </a:pPr>
              <a:t>‹#›</a:t>
            </a:fld>
            <a:endParaRPr lang="en-US" dirty="0">
              <a:ea typeface="ＭＳ Ｐゴシック" charset="-128"/>
            </a:endParaRPr>
          </a:p>
        </p:txBody>
      </p:sp>
    </p:spTree>
    <p:extLst>
      <p:ext uri="{BB962C8B-B14F-4D97-AF65-F5344CB8AC3E}">
        <p14:creationId xmlns:p14="http://schemas.microsoft.com/office/powerpoint/2010/main" val="3147153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fld id="{4452FDFF-9483-4A82-A0D2-0EFD9C982FB8}" type="slidenum">
              <a:rPr lang="en-US" smtClean="0">
                <a:ea typeface="ＭＳ Ｐゴシック" charset="-128"/>
              </a:rPr>
              <a:pPr defTabSz="457200" fontAlgn="base">
                <a:spcBef>
                  <a:spcPct val="0"/>
                </a:spcBef>
                <a:spcAft>
                  <a:spcPct val="0"/>
                </a:spcAft>
                <a:defRPr/>
              </a:pPr>
              <a:t>‹#›</a:t>
            </a:fld>
            <a:endParaRPr lang="en-US" dirty="0">
              <a:ea typeface="ＭＳ Ｐゴシック" charset="-128"/>
            </a:endParaRPr>
          </a:p>
        </p:txBody>
      </p:sp>
    </p:spTree>
    <p:extLst>
      <p:ext uri="{BB962C8B-B14F-4D97-AF65-F5344CB8AC3E}">
        <p14:creationId xmlns:p14="http://schemas.microsoft.com/office/powerpoint/2010/main" val="3579711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2534" y="2760397"/>
            <a:ext cx="6798733" cy="1125803"/>
          </a:xfrm>
          <a:prstGeom prst="rect">
            <a:avLst/>
          </a:prstGeom>
        </p:spPr>
        <p:txBody>
          <a:bodyPr>
            <a:normAutofit/>
          </a:bodyPr>
          <a:lstStyle>
            <a:lvl1pPr algn="l">
              <a:defRPr sz="32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642533" y="3886200"/>
            <a:ext cx="6798733" cy="1422400"/>
          </a:xfrm>
          <a:prstGeom prst="rect">
            <a:avLst/>
          </a:prstGeo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ext Placeholder 7"/>
          <p:cNvSpPr>
            <a:spLocks noGrp="1"/>
          </p:cNvSpPr>
          <p:nvPr>
            <p:ph type="body" sz="quarter" idx="10"/>
          </p:nvPr>
        </p:nvSpPr>
        <p:spPr>
          <a:xfrm>
            <a:off x="1643063" y="5308600"/>
            <a:ext cx="6797675" cy="804863"/>
          </a:xfrm>
          <a:prstGeom prst="rect">
            <a:avLst/>
          </a:prstGeom>
        </p:spPr>
        <p:txBody>
          <a:bodyPr/>
          <a:lstStyle>
            <a:lvl1pPr>
              <a:buNone/>
              <a:defRPr sz="140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588508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3" descr="background interior.pdf"/>
          <p:cNvPicPr>
            <a:picLocks noChangeAspect="1"/>
          </p:cNvPicPr>
          <p:nvPr/>
        </p:nvPicPr>
        <p:blipFill>
          <a:blip r:embed="rId9"/>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2906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457200" y="1849438"/>
            <a:ext cx="8229600" cy="4276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030" name="Picture 4" descr="Department of Veterans Affairs, Veterans Health Administration, Office of Health Information"/>
          <p:cNvPicPr>
            <a:picLocks noChangeAspect="1" noChangeArrowheads="1"/>
          </p:cNvPicPr>
          <p:nvPr userDrawn="1"/>
        </p:nvPicPr>
        <p:blipFill>
          <a:blip r:embed="rId10"/>
          <a:srcRect/>
          <a:stretch>
            <a:fillRect/>
          </a:stretch>
        </p:blipFill>
        <p:spPr bwMode="auto">
          <a:xfrm>
            <a:off x="911225" y="495300"/>
            <a:ext cx="165100" cy="165100"/>
          </a:xfrm>
          <a:prstGeom prst="rect">
            <a:avLst/>
          </a:prstGeom>
          <a:noFill/>
          <a:ln w="9525">
            <a:noFill/>
            <a:miter lim="800000"/>
            <a:headEnd/>
            <a:tailEnd/>
          </a:ln>
        </p:spPr>
      </p:pic>
      <p:sp>
        <p:nvSpPr>
          <p:cNvPr id="10"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endParaRPr lang="en-US" dirty="0">
              <a:ea typeface="ＭＳ Ｐゴシック" charset="-128"/>
            </a:endParaRPr>
          </a:p>
        </p:txBody>
      </p:sp>
    </p:spTree>
    <p:extLst>
      <p:ext uri="{BB962C8B-B14F-4D97-AF65-F5344CB8AC3E}">
        <p14:creationId xmlns:p14="http://schemas.microsoft.com/office/powerpoint/2010/main" val="33223740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sldNum="0" hdr="0" ftr="0"/>
  <p:txStyles>
    <p:titleStyle>
      <a:lvl1pPr algn="l" defTabSz="457200" rtl="0" eaLnBrk="0" fontAlgn="base" hangingPunct="0">
        <a:spcBef>
          <a:spcPct val="0"/>
        </a:spcBef>
        <a:spcAft>
          <a:spcPct val="0"/>
        </a:spcAft>
        <a:defRPr sz="3400" kern="1200">
          <a:solidFill>
            <a:schemeClr val="bg1"/>
          </a:solidFill>
          <a:latin typeface="Tahoma" pitchFamily="34" charset="0"/>
          <a:ea typeface="ＭＳ Ｐゴシック" charset="0"/>
          <a:cs typeface="Tahoma" pitchFamily="34" charset="0"/>
        </a:defRPr>
      </a:lvl1pPr>
      <a:lvl2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2pPr>
      <a:lvl3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3pPr>
      <a:lvl4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4pPr>
      <a:lvl5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5pPr>
      <a:lvl6pPr marL="457200" algn="l" defTabSz="457200" rtl="0" fontAlgn="base">
        <a:spcBef>
          <a:spcPct val="0"/>
        </a:spcBef>
        <a:spcAft>
          <a:spcPct val="0"/>
        </a:spcAft>
        <a:defRPr sz="2400">
          <a:solidFill>
            <a:schemeClr val="bg1"/>
          </a:solidFill>
          <a:latin typeface="Georgia" charset="0"/>
          <a:ea typeface="ＭＳ Ｐゴシック" charset="0"/>
          <a:cs typeface="Georgia" charset="0"/>
        </a:defRPr>
      </a:lvl6pPr>
      <a:lvl7pPr marL="914400" algn="l" defTabSz="457200" rtl="0" fontAlgn="base">
        <a:spcBef>
          <a:spcPct val="0"/>
        </a:spcBef>
        <a:spcAft>
          <a:spcPct val="0"/>
        </a:spcAft>
        <a:defRPr sz="2400">
          <a:solidFill>
            <a:schemeClr val="bg1"/>
          </a:solidFill>
          <a:latin typeface="Georgia" charset="0"/>
          <a:ea typeface="ＭＳ Ｐゴシック" charset="0"/>
          <a:cs typeface="Georgia" charset="0"/>
        </a:defRPr>
      </a:lvl7pPr>
      <a:lvl8pPr marL="1371600" algn="l" defTabSz="457200" rtl="0" fontAlgn="base">
        <a:spcBef>
          <a:spcPct val="0"/>
        </a:spcBef>
        <a:spcAft>
          <a:spcPct val="0"/>
        </a:spcAft>
        <a:defRPr sz="2400">
          <a:solidFill>
            <a:schemeClr val="bg1"/>
          </a:solidFill>
          <a:latin typeface="Georgia" charset="0"/>
          <a:ea typeface="ＭＳ Ｐゴシック" charset="0"/>
          <a:cs typeface="Georgia" charset="0"/>
        </a:defRPr>
      </a:lvl8pPr>
      <a:lvl9pPr marL="1828800" algn="l" defTabSz="457200" rtl="0" fontAlgn="base">
        <a:spcBef>
          <a:spcPct val="0"/>
        </a:spcBef>
        <a:spcAft>
          <a:spcPct val="0"/>
        </a:spcAft>
        <a:defRPr sz="2400">
          <a:solidFill>
            <a:schemeClr val="bg1"/>
          </a:solidFill>
          <a:latin typeface="Georgia" charset="0"/>
          <a:ea typeface="ＭＳ Ｐゴシック" charset="0"/>
          <a:cs typeface="Georgia" charset="0"/>
        </a:defRPr>
      </a:lvl9pPr>
    </p:titleStyle>
    <p:bodyStyle>
      <a:lvl1pPr marL="342900" indent="-342900" algn="l" defTabSz="457200" rtl="0" eaLnBrk="0" fontAlgn="base" hangingPunct="0">
        <a:spcBef>
          <a:spcPts val="0"/>
        </a:spcBef>
        <a:spcAft>
          <a:spcPts val="1200"/>
        </a:spcAft>
        <a:buFont typeface="Arial" pitchFamily="34" charset="0"/>
        <a:buChar char="•"/>
        <a:defRPr sz="2800" kern="1200">
          <a:solidFill>
            <a:schemeClr val="tx1"/>
          </a:solidFill>
          <a:latin typeface="Tahoma" pitchFamily="34" charset="0"/>
          <a:ea typeface="Tahoma" pitchFamily="34" charset="0"/>
          <a:cs typeface="Tahoma" pitchFamily="34" charset="0"/>
        </a:defRPr>
      </a:lvl1pPr>
      <a:lvl2pPr marL="742950" indent="-285750" algn="l" defTabSz="457200" rtl="0" eaLnBrk="0" fontAlgn="base" hangingPunct="0">
        <a:spcBef>
          <a:spcPts val="0"/>
        </a:spcBef>
        <a:spcAft>
          <a:spcPts val="1200"/>
        </a:spcAft>
        <a:buFont typeface="Arial" pitchFamily="34" charset="0"/>
        <a:buChar char="•"/>
        <a:defRPr sz="2400" kern="1200">
          <a:solidFill>
            <a:schemeClr val="tx1"/>
          </a:solidFill>
          <a:latin typeface="Tahoma" pitchFamily="34" charset="0"/>
          <a:ea typeface="Tahoma" pitchFamily="34" charset="0"/>
          <a:cs typeface="Tahoma" pitchFamily="34" charset="0"/>
        </a:defRPr>
      </a:lvl2pPr>
      <a:lvl3pPr marL="1143000" indent="-228600" algn="l" defTabSz="457200" rtl="0" eaLnBrk="0" fontAlgn="base" hangingPunct="0">
        <a:spcBef>
          <a:spcPts val="0"/>
        </a:spcBef>
        <a:spcAft>
          <a:spcPts val="1200"/>
        </a:spcAft>
        <a:buFont typeface="Arial" pitchFamily="34" charset="0"/>
        <a:buChar char="•"/>
        <a:defRPr sz="2200" kern="1200">
          <a:solidFill>
            <a:schemeClr val="tx1"/>
          </a:solidFill>
          <a:latin typeface="Tahoma" pitchFamily="34" charset="0"/>
          <a:ea typeface="Tahoma" pitchFamily="34" charset="0"/>
          <a:cs typeface="Tahoma" pitchFamily="34" charset="0"/>
        </a:defRPr>
      </a:lvl3pPr>
      <a:lvl4pPr marL="1600200" indent="-228600" algn="l" defTabSz="457200" rtl="0" eaLnBrk="0" fontAlgn="base" hangingPunct="0">
        <a:spcBef>
          <a:spcPts val="0"/>
        </a:spcBef>
        <a:spcAft>
          <a:spcPts val="1200"/>
        </a:spcAft>
        <a:buFont typeface="Arial" pitchFamily="34" charset="0"/>
        <a:buChar char="•"/>
        <a:defRPr sz="2200" kern="1200">
          <a:solidFill>
            <a:schemeClr val="tx1"/>
          </a:solidFill>
          <a:latin typeface="Tahoma" pitchFamily="34" charset="0"/>
          <a:ea typeface="Tahoma" pitchFamily="34" charset="0"/>
          <a:cs typeface="Tahoma" pitchFamily="34" charset="0"/>
        </a:defRPr>
      </a:lvl4pPr>
      <a:lvl5pPr marL="2057400" indent="-228600" algn="l" defTabSz="457200" rtl="0" eaLnBrk="0" fontAlgn="base" hangingPunct="0">
        <a:spcBef>
          <a:spcPct val="20000"/>
        </a:spcBef>
        <a:spcAft>
          <a:spcPct val="0"/>
        </a:spcAft>
        <a:buFont typeface="Arial" pitchFamily="34" charset="0"/>
        <a:buChar char="»"/>
        <a:defRPr sz="1200" kern="1200">
          <a:solidFill>
            <a:schemeClr val="tx1"/>
          </a:solidFill>
          <a:latin typeface="Georgia"/>
          <a:ea typeface="Georgia"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citiprogram.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file:///\\vacohsm01.dva.va.gov\VACO_Workgroups\VHA\10X2P\Education\Cyberseminars\2020%20Webinars\020420%20-%20Review%20and%20Approval%20of%20Exempt%20Research\Handouts\Exemption-Request-Form%20-%20020320.doc"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research.va.gov/programs/orppe/policy/draft/default.cfm" TargetMode="External"/><Relationship Id="rId5" Type="http://schemas.openxmlformats.org/officeDocument/2006/relationships/hyperlink" Target="Handouts/Exempt-Determination-Letter%20-%20020320.doc" TargetMode="External"/><Relationship Id="rId4" Type="http://schemas.openxmlformats.org/officeDocument/2006/relationships/hyperlink" Target="Handouts/Exempt%20Determination%20Reviewer%20Form%20020320.doc"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andouts/Limited-IRB%20Worksheet%20020320.docx"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andouts/Exempt%20Research%20-%20Roles%20and%20Responsibilities%20-%20020320.docx"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research.va.gov/programs/orppe/education/webinars/archives.cf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andouts/ACOS%20Study%20Approval%20Letter%20Template%20-%20Initial%20Approval%20121019.doc"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Dawn.Biddulph@va.gov"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mailto:Gregory.Green@va.gov"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research.va.gov/programs/orppe/education/webinars/archives.cf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s://www.research.va.gov/programs/orppe/single_irb.cfm" TargetMode="External"/><Relationship Id="rId3" Type="http://schemas.openxmlformats.org/officeDocument/2006/relationships/hyperlink" Target="https://www.gpo.gov/fdsys/pkg/FR-2017-01-19/pdf/2017-01058.pdf" TargetMode="External"/><Relationship Id="rId7" Type="http://schemas.openxmlformats.org/officeDocument/2006/relationships/hyperlink" Target="https://www.research.va.gov/programs/orppe/education/webinars/default.cf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www.research.va.gov/resources/policies/" TargetMode="External"/><Relationship Id="rId5" Type="http://schemas.openxmlformats.org/officeDocument/2006/relationships/hyperlink" Target="https://www.va.gov/vhapublications/ViewPublication.asp?pub_ID=8191" TargetMode="External"/><Relationship Id="rId4" Type="http://schemas.openxmlformats.org/officeDocument/2006/relationships/hyperlink" Target="https://www.va.gov/vhapublications/ViewPublication.asp?pub_ID=8171"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andouts/Exempt%20Research%20-%20Roles%20and%20Responsibilities%20-%20020320.doc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186480" y="2667000"/>
            <a:ext cx="8957520" cy="1981200"/>
          </a:xfrm>
        </p:spPr>
        <p:txBody>
          <a:bodyPr>
            <a:noAutofit/>
          </a:bodyPr>
          <a:lstStyle/>
          <a:p>
            <a:pPr marL="4763" indent="-4763">
              <a:spcBef>
                <a:spcPct val="20000"/>
              </a:spcBef>
              <a:defRPr/>
            </a:pPr>
            <a:br>
              <a:rPr lang="en-US" sz="2400" spc="100" dirty="0">
                <a:latin typeface="Tahoma" pitchFamily="34" charset="0"/>
                <a:cs typeface="Tahoma" pitchFamily="34" charset="0"/>
              </a:rPr>
            </a:br>
            <a:br>
              <a:rPr lang="en-US" sz="2400" spc="100" dirty="0">
                <a:latin typeface="Tahoma" pitchFamily="34" charset="0"/>
                <a:cs typeface="Tahoma" pitchFamily="34" charset="0"/>
              </a:rPr>
            </a:br>
            <a:br>
              <a:rPr lang="en-US" sz="2400" spc="100" dirty="0">
                <a:latin typeface="Tahoma" pitchFamily="34" charset="0"/>
                <a:cs typeface="Tahoma" pitchFamily="34" charset="0"/>
              </a:rPr>
            </a:br>
            <a:br>
              <a:rPr lang="en-US" sz="2400" spc="100" dirty="0">
                <a:latin typeface="Tahoma" pitchFamily="34" charset="0"/>
                <a:cs typeface="Tahoma" pitchFamily="34" charset="0"/>
              </a:rPr>
            </a:br>
            <a:br>
              <a:rPr lang="en-US" sz="2400" spc="100" dirty="0">
                <a:latin typeface="Tahoma" pitchFamily="34" charset="0"/>
                <a:cs typeface="Tahoma" pitchFamily="34" charset="0"/>
              </a:rPr>
            </a:br>
            <a:br>
              <a:rPr lang="en-US" sz="2400" spc="100" dirty="0">
                <a:latin typeface="Tahoma" pitchFamily="34" charset="0"/>
                <a:cs typeface="Tahoma" pitchFamily="34" charset="0"/>
              </a:rPr>
            </a:br>
            <a:br>
              <a:rPr lang="en-US" sz="2400" spc="100" dirty="0">
                <a:latin typeface="Tahoma" pitchFamily="34" charset="0"/>
                <a:cs typeface="Tahoma" pitchFamily="34" charset="0"/>
              </a:rPr>
            </a:br>
            <a:br>
              <a:rPr lang="en-US" sz="2400" spc="100" dirty="0">
                <a:latin typeface="Tahoma" pitchFamily="34" charset="0"/>
                <a:cs typeface="Tahoma" pitchFamily="34" charset="0"/>
              </a:rPr>
            </a:br>
            <a:br>
              <a:rPr lang="en-US" sz="2400" spc="100" dirty="0">
                <a:latin typeface="Tahoma" pitchFamily="34" charset="0"/>
                <a:cs typeface="Tahoma" pitchFamily="34" charset="0"/>
              </a:rPr>
            </a:br>
            <a:r>
              <a:rPr lang="en-US" sz="2400" spc="100" dirty="0">
                <a:latin typeface="Tahoma" pitchFamily="34" charset="0"/>
                <a:cs typeface="Tahoma" pitchFamily="34" charset="0"/>
              </a:rPr>
              <a:t>R&amp;D Committee Workshop Series:</a:t>
            </a:r>
            <a:br>
              <a:rPr lang="en-US" sz="2400" spc="100" dirty="0">
                <a:latin typeface="Tahoma" pitchFamily="34" charset="0"/>
                <a:cs typeface="Tahoma" pitchFamily="34" charset="0"/>
              </a:rPr>
            </a:br>
            <a:r>
              <a:rPr lang="en-US" sz="2400" spc="100" dirty="0">
                <a:latin typeface="Tahoma" pitchFamily="34" charset="0"/>
                <a:cs typeface="Tahoma" pitchFamily="34" charset="0"/>
              </a:rPr>
              <a:t>Initial Review and Approval of Exempt Research (Part 1)</a:t>
            </a:r>
            <a:br>
              <a:rPr lang="en-US" sz="2400" spc="100" dirty="0">
                <a:latin typeface="Tahoma" pitchFamily="34" charset="0"/>
                <a:cs typeface="Tahoma" pitchFamily="34" charset="0"/>
              </a:rPr>
            </a:br>
            <a:endParaRPr lang="en-US" sz="2400" b="0" spc="100" dirty="0">
              <a:latin typeface="Tahoma" pitchFamily="34" charset="0"/>
              <a:cs typeface="Tahoma" pitchFamily="34" charset="0"/>
            </a:endParaRPr>
          </a:p>
        </p:txBody>
      </p:sp>
      <p:sp>
        <p:nvSpPr>
          <p:cNvPr id="3" name="Subtitle 2">
            <a:extLst>
              <a:ext uri="{FF2B5EF4-FFF2-40B4-BE49-F238E27FC236}">
                <a16:creationId xmlns:a16="http://schemas.microsoft.com/office/drawing/2014/main" id="{C470C288-813E-48CF-9733-3FE43E07D8F8}"/>
              </a:ext>
            </a:extLst>
          </p:cNvPr>
          <p:cNvSpPr>
            <a:spLocks noGrp="1"/>
          </p:cNvSpPr>
          <p:nvPr>
            <p:ph type="subTitle" idx="1"/>
          </p:nvPr>
        </p:nvSpPr>
        <p:spPr>
          <a:xfrm>
            <a:off x="357188" y="4517136"/>
            <a:ext cx="8558212" cy="1093088"/>
          </a:xfrm>
        </p:spPr>
        <p:txBody>
          <a:bodyPr/>
          <a:lstStyle/>
          <a:p>
            <a:pPr eaLnBrk="1" hangingPunct="1">
              <a:spcAft>
                <a:spcPts val="600"/>
              </a:spcAft>
              <a:defRPr/>
            </a:pPr>
            <a:r>
              <a:rPr lang="en-US" sz="1800" i="1" spc="100" dirty="0">
                <a:latin typeface="Tahoma" pitchFamily="34" charset="0"/>
              </a:rPr>
              <a:t>Moderated by: </a:t>
            </a:r>
          </a:p>
          <a:p>
            <a:pPr eaLnBrk="1" hangingPunct="1">
              <a:spcAft>
                <a:spcPts val="600"/>
              </a:spcAft>
              <a:defRPr/>
            </a:pPr>
            <a:r>
              <a:rPr lang="en-US" sz="1800" spc="100" dirty="0">
                <a:latin typeface="Tahoma" pitchFamily="34" charset="0"/>
              </a:rPr>
              <a:t>Soundia Duche, MA, MS	</a:t>
            </a:r>
            <a:r>
              <a:rPr lang="en-US" sz="1800" i="1" spc="100" dirty="0">
                <a:latin typeface="Tahoma" pitchFamily="34" charset="0"/>
              </a:rPr>
              <a:t>			</a:t>
            </a:r>
          </a:p>
          <a:p>
            <a:pPr eaLnBrk="1" hangingPunct="1">
              <a:spcAft>
                <a:spcPts val="600"/>
              </a:spcAft>
              <a:defRPr/>
            </a:pPr>
            <a:r>
              <a:rPr lang="en-US" sz="1800" spc="100" dirty="0">
                <a:latin typeface="Tahoma" pitchFamily="34" charset="0"/>
              </a:rPr>
              <a:t>Chief, Education &amp; Training			</a:t>
            </a:r>
          </a:p>
          <a:p>
            <a:pPr eaLnBrk="1" hangingPunct="1">
              <a:spcAft>
                <a:spcPts val="600"/>
              </a:spcAft>
              <a:defRPr/>
            </a:pPr>
            <a:r>
              <a:rPr lang="en-US" sz="1800" spc="100" dirty="0">
                <a:latin typeface="Tahoma" pitchFamily="34" charset="0"/>
              </a:rPr>
              <a:t>ORPP&amp;E										</a:t>
            </a:r>
          </a:p>
          <a:p>
            <a:pPr eaLnBrk="1" hangingPunct="1">
              <a:buFont typeface="Arial" charset="0"/>
              <a:buNone/>
              <a:defRPr/>
            </a:pPr>
            <a:r>
              <a:rPr lang="en-US" sz="1800" spc="100" dirty="0">
                <a:cs typeface="Calibri"/>
              </a:rPr>
              <a:t>		</a:t>
            </a:r>
          </a:p>
        </p:txBody>
      </p:sp>
      <p:sp>
        <p:nvSpPr>
          <p:cNvPr id="4" name="TextBox 3">
            <a:extLst>
              <a:ext uri="{FF2B5EF4-FFF2-40B4-BE49-F238E27FC236}">
                <a16:creationId xmlns:a16="http://schemas.microsoft.com/office/drawing/2014/main" id="{5EE71640-5F5F-437F-B0D8-44F76DB47450}"/>
              </a:ext>
            </a:extLst>
          </p:cNvPr>
          <p:cNvSpPr txBox="1"/>
          <p:nvPr/>
        </p:nvSpPr>
        <p:spPr>
          <a:xfrm>
            <a:off x="5715000" y="5610225"/>
            <a:ext cx="3102429" cy="430887"/>
          </a:xfrm>
          <a:prstGeom prst="rect">
            <a:avLst/>
          </a:prstGeom>
          <a:noFill/>
        </p:spPr>
        <p:txBody>
          <a:bodyPr wrap="square">
            <a:spAutoFit/>
          </a:bodyPr>
          <a:lstStyle/>
          <a:p>
            <a:pPr defTabSz="457200" fontAlgn="base">
              <a:spcBef>
                <a:spcPct val="0"/>
              </a:spcBef>
              <a:spcAft>
                <a:spcPct val="0"/>
              </a:spcAft>
              <a:defRPr/>
            </a:pPr>
            <a:r>
              <a:rPr lang="en-US" sz="2200" b="1">
                <a:solidFill>
                  <a:prstClr val="white"/>
                </a:solidFill>
                <a:latin typeface="Tahoma" pitchFamily="34" charset="0"/>
                <a:ea typeface="ＭＳ Ｐゴシック" pitchFamily="1" charset="-128"/>
                <a:cs typeface="Tahoma" pitchFamily="34" charset="0"/>
              </a:rPr>
              <a:t>February 19, </a:t>
            </a:r>
            <a:r>
              <a:rPr lang="en-US" sz="2200" b="1" dirty="0">
                <a:solidFill>
                  <a:prstClr val="white"/>
                </a:solidFill>
                <a:latin typeface="Tahoma" pitchFamily="34" charset="0"/>
                <a:ea typeface="ＭＳ Ｐゴシック" pitchFamily="1" charset="-128"/>
                <a:cs typeface="Tahoma" pitchFamily="34" charset="0"/>
              </a:rPr>
              <a:t>2020</a:t>
            </a:r>
          </a:p>
        </p:txBody>
      </p:sp>
      <p:sp>
        <p:nvSpPr>
          <p:cNvPr id="6" name="TextBox 5">
            <a:extLst>
              <a:ext uri="{FF2B5EF4-FFF2-40B4-BE49-F238E27FC236}">
                <a16:creationId xmlns:a16="http://schemas.microsoft.com/office/drawing/2014/main" id="{431F31B7-5913-462E-8CA4-050A56A6E182}"/>
              </a:ext>
            </a:extLst>
          </p:cNvPr>
          <p:cNvSpPr txBox="1"/>
          <p:nvPr/>
        </p:nvSpPr>
        <p:spPr>
          <a:xfrm>
            <a:off x="6324600" y="408265"/>
            <a:ext cx="2416629" cy="817245"/>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400" dirty="0"/>
              <a:t>Dial in</a:t>
            </a:r>
            <a:r>
              <a:rPr lang="en-US" sz="1400" dirty="0">
                <a:solidFill>
                  <a:schemeClr val="tx1"/>
                </a:solidFill>
              </a:rPr>
              <a:t>:  (631) 992-3221</a:t>
            </a:r>
          </a:p>
          <a:p>
            <a:r>
              <a:rPr lang="en-US" sz="1400" dirty="0"/>
              <a:t>Access Code:  121-569-047</a:t>
            </a:r>
            <a:endParaRPr lang="en-US" sz="1400" dirty="0">
              <a:solidFill>
                <a:schemeClr val="tx1"/>
              </a:solidFill>
            </a:endParaRPr>
          </a:p>
          <a:p>
            <a:r>
              <a:rPr lang="en-US" sz="1400" dirty="0"/>
              <a:t>Slides in “Handout” Tab</a:t>
            </a:r>
          </a:p>
        </p:txBody>
      </p:sp>
    </p:spTree>
    <p:extLst>
      <p:ext uri="{BB962C8B-B14F-4D97-AF65-F5344CB8AC3E}">
        <p14:creationId xmlns:p14="http://schemas.microsoft.com/office/powerpoint/2010/main" val="301403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967A9-812B-49E1-9499-2FCC45E520E8}"/>
              </a:ext>
            </a:extLst>
          </p:cNvPr>
          <p:cNvSpPr>
            <a:spLocks noGrp="1"/>
          </p:cNvSpPr>
          <p:nvPr>
            <p:ph type="title"/>
          </p:nvPr>
        </p:nvSpPr>
        <p:spPr/>
        <p:txBody>
          <a:bodyPr/>
          <a:lstStyle/>
          <a:p>
            <a:r>
              <a:rPr lang="en-US" dirty="0"/>
              <a:t>IRB and R&amp;D Committee Member Training</a:t>
            </a:r>
          </a:p>
        </p:txBody>
      </p:sp>
      <p:sp>
        <p:nvSpPr>
          <p:cNvPr id="5" name="Content Placeholder 4">
            <a:extLst>
              <a:ext uri="{FF2B5EF4-FFF2-40B4-BE49-F238E27FC236}">
                <a16:creationId xmlns:a16="http://schemas.microsoft.com/office/drawing/2014/main" id="{A580F5A7-E802-4949-818B-13AC8E744D20}"/>
              </a:ext>
            </a:extLst>
          </p:cNvPr>
          <p:cNvSpPr>
            <a:spLocks noGrp="1"/>
          </p:cNvSpPr>
          <p:nvPr>
            <p:ph idx="1"/>
          </p:nvPr>
        </p:nvSpPr>
        <p:spPr/>
        <p:txBody>
          <a:bodyPr/>
          <a:lstStyle/>
          <a:p>
            <a:r>
              <a:rPr lang="en-US" sz="2200" dirty="0"/>
              <a:t>Exempt Determination Officials that are members of the IRB</a:t>
            </a:r>
          </a:p>
          <a:p>
            <a:pPr lvl="1"/>
            <a:r>
              <a:rPr lang="en-US" sz="1800" dirty="0"/>
              <a:t>IRB must establish and follow written SOPs that include procedures for training and education of the IRB Chair, voting members, and alternates in human subjects protections, ethics, and regulatory requirements (VHA Directive 1200.05 para 8a(8))</a:t>
            </a:r>
          </a:p>
          <a:p>
            <a:r>
              <a:rPr lang="en-US" sz="2200" dirty="0"/>
              <a:t>Exempt Determination Officials that are members of the R&amp;D Committee</a:t>
            </a:r>
          </a:p>
          <a:p>
            <a:pPr lvl="1"/>
            <a:r>
              <a:rPr lang="en-US" sz="1800" dirty="0"/>
              <a:t>The Chair and voting members of the R&amp;D Committee are required to complete two modules from ORD and Collaborative Institutional Training Initiative (CITI) on ethical principles of human research protection (VHA Directive 1200.01 para 14)</a:t>
            </a:r>
          </a:p>
          <a:p>
            <a:r>
              <a:rPr lang="en-US" sz="2200" dirty="0"/>
              <a:t>What about Exempt Determination Officials that are neither????</a:t>
            </a:r>
          </a:p>
          <a:p>
            <a:pPr lvl="2"/>
            <a:endParaRPr lang="en-US" sz="2000" dirty="0"/>
          </a:p>
          <a:p>
            <a:pPr marL="0" indent="0">
              <a:buNone/>
            </a:pPr>
            <a:endParaRPr lang="en-US" sz="2000" dirty="0"/>
          </a:p>
          <a:p>
            <a:endParaRPr lang="en-US" sz="2000" dirty="0"/>
          </a:p>
        </p:txBody>
      </p:sp>
    </p:spTree>
    <p:extLst>
      <p:ext uri="{BB962C8B-B14F-4D97-AF65-F5344CB8AC3E}">
        <p14:creationId xmlns:p14="http://schemas.microsoft.com/office/powerpoint/2010/main" val="3695564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A5342-7B49-4FFE-BDEC-65D2BFF9EDF3}"/>
              </a:ext>
            </a:extLst>
          </p:cNvPr>
          <p:cNvSpPr>
            <a:spLocks noGrp="1"/>
          </p:cNvSpPr>
          <p:nvPr>
            <p:ph type="title"/>
          </p:nvPr>
        </p:nvSpPr>
        <p:spPr/>
        <p:txBody>
          <a:bodyPr/>
          <a:lstStyle/>
          <a:p>
            <a:r>
              <a:rPr lang="en-US" dirty="0"/>
              <a:t>ORPP&amp;E Recommended Training for Exempt Determination Officials</a:t>
            </a:r>
          </a:p>
        </p:txBody>
      </p:sp>
      <p:sp>
        <p:nvSpPr>
          <p:cNvPr id="3" name="Content Placeholder 2">
            <a:extLst>
              <a:ext uri="{FF2B5EF4-FFF2-40B4-BE49-F238E27FC236}">
                <a16:creationId xmlns:a16="http://schemas.microsoft.com/office/drawing/2014/main" id="{64D71423-728C-4724-9CF5-98DFE1408B64}"/>
              </a:ext>
            </a:extLst>
          </p:cNvPr>
          <p:cNvSpPr>
            <a:spLocks noGrp="1"/>
          </p:cNvSpPr>
          <p:nvPr>
            <p:ph idx="1"/>
          </p:nvPr>
        </p:nvSpPr>
        <p:spPr/>
        <p:txBody>
          <a:bodyPr/>
          <a:lstStyle/>
          <a:p>
            <a:pPr marL="0" indent="0">
              <a:buNone/>
            </a:pPr>
            <a:r>
              <a:rPr lang="en-US" sz="2000" dirty="0"/>
              <a:t>Recommended modules for new Exempt Determination Officials or those wishing to increase knowledge and expertise in applying human subjects regulations for exempt studies</a:t>
            </a:r>
          </a:p>
          <a:p>
            <a:r>
              <a:rPr lang="en-US" sz="1800" dirty="0">
                <a:hlinkClick r:id="rId3"/>
              </a:rPr>
              <a:t>www.citiprogram.org</a:t>
            </a:r>
            <a:endParaRPr lang="en-US" sz="1800" dirty="0"/>
          </a:p>
          <a:p>
            <a:r>
              <a:rPr lang="en-US" sz="1800" dirty="0"/>
              <a:t>Institutional Affiliation:  VA Central Office</a:t>
            </a:r>
          </a:p>
          <a:p>
            <a:r>
              <a:rPr lang="en-US" sz="1800" dirty="0"/>
              <a:t>Select “Exempt Determination Official Training” or add the following modules to your Institution’s course in CITI.</a:t>
            </a:r>
          </a:p>
          <a:p>
            <a:endParaRPr lang="en-US" sz="2000" dirty="0"/>
          </a:p>
        </p:txBody>
      </p:sp>
      <p:graphicFrame>
        <p:nvGraphicFramePr>
          <p:cNvPr id="5" name="Table 4">
            <a:extLst>
              <a:ext uri="{FF2B5EF4-FFF2-40B4-BE49-F238E27FC236}">
                <a16:creationId xmlns:a16="http://schemas.microsoft.com/office/drawing/2014/main" id="{C0E400BD-A291-48AA-BA17-6291B0E173F5}"/>
              </a:ext>
            </a:extLst>
          </p:cNvPr>
          <p:cNvGraphicFramePr>
            <a:graphicFrameLocks noGrp="1"/>
          </p:cNvGraphicFramePr>
          <p:nvPr>
            <p:extLst>
              <p:ext uri="{D42A27DB-BD31-4B8C-83A1-F6EECF244321}">
                <p14:modId xmlns:p14="http://schemas.microsoft.com/office/powerpoint/2010/main" val="953966956"/>
              </p:ext>
            </p:extLst>
          </p:nvPr>
        </p:nvGraphicFramePr>
        <p:xfrm>
          <a:off x="1828800" y="4572000"/>
          <a:ext cx="5715000" cy="2188634"/>
        </p:xfrm>
        <a:graphic>
          <a:graphicData uri="http://schemas.openxmlformats.org/drawingml/2006/table">
            <a:tbl>
              <a:tblPr firstRow="1" bandRow="1">
                <a:tableStyleId>{5C22544A-7EE6-4342-B048-85BDC9FD1C3A}</a:tableStyleId>
              </a:tblPr>
              <a:tblGrid>
                <a:gridCol w="2857500">
                  <a:extLst>
                    <a:ext uri="{9D8B030D-6E8A-4147-A177-3AD203B41FA5}">
                      <a16:colId xmlns:a16="http://schemas.microsoft.com/office/drawing/2014/main" val="477047936"/>
                    </a:ext>
                  </a:extLst>
                </a:gridCol>
                <a:gridCol w="2857500">
                  <a:extLst>
                    <a:ext uri="{9D8B030D-6E8A-4147-A177-3AD203B41FA5}">
                      <a16:colId xmlns:a16="http://schemas.microsoft.com/office/drawing/2014/main" val="1871101291"/>
                    </a:ext>
                  </a:extLst>
                </a:gridCol>
              </a:tblGrid>
              <a:tr h="317077">
                <a:tc gridSpan="2">
                  <a:txBody>
                    <a:bodyPr/>
                    <a:lstStyle/>
                    <a:p>
                      <a:pPr algn="ctr"/>
                      <a:r>
                        <a:rPr lang="en-US" sz="1400" dirty="0"/>
                        <a:t>Exempt Determination Official Training  Course Modules</a:t>
                      </a:r>
                    </a:p>
                  </a:txBody>
                  <a:tcPr/>
                </a:tc>
                <a:tc hMerge="1">
                  <a:txBody>
                    <a:bodyPr/>
                    <a:lstStyle/>
                    <a:p>
                      <a:endParaRPr lang="en-US" dirty="0"/>
                    </a:p>
                  </a:txBody>
                  <a:tcPr/>
                </a:tc>
                <a:extLst>
                  <a:ext uri="{0D108BD9-81ED-4DB2-BD59-A6C34878D82A}">
                    <a16:rowId xmlns:a16="http://schemas.microsoft.com/office/drawing/2014/main" val="1715217414"/>
                  </a:ext>
                </a:extLst>
              </a:tr>
              <a:tr h="443039">
                <a:tc>
                  <a:txBody>
                    <a:bodyPr/>
                    <a:lstStyle/>
                    <a:p>
                      <a:r>
                        <a:rPr lang="en-US" sz="1400" dirty="0"/>
                        <a:t>ID 498:  History of Ethics in Human Subjects Research</a:t>
                      </a:r>
                    </a:p>
                  </a:txBody>
                  <a:tcPr/>
                </a:tc>
                <a:tc>
                  <a:txBody>
                    <a:bodyPr/>
                    <a:lstStyle/>
                    <a:p>
                      <a:r>
                        <a:rPr lang="en-US" sz="1400" dirty="0"/>
                        <a:t>ID 502:  The Federal Regulations</a:t>
                      </a:r>
                    </a:p>
                  </a:txBody>
                  <a:tcPr/>
                </a:tc>
                <a:extLst>
                  <a:ext uri="{0D108BD9-81ED-4DB2-BD59-A6C34878D82A}">
                    <a16:rowId xmlns:a16="http://schemas.microsoft.com/office/drawing/2014/main" val="3889341886"/>
                  </a:ext>
                </a:extLst>
              </a:tr>
              <a:tr h="443039">
                <a:tc>
                  <a:txBody>
                    <a:bodyPr/>
                    <a:lstStyle/>
                    <a:p>
                      <a:r>
                        <a:rPr lang="en-US" sz="1400" dirty="0"/>
                        <a:t>ID 491:  Defining Research with Human Subjects - SBE</a:t>
                      </a:r>
                    </a:p>
                  </a:txBody>
                  <a:tcPr/>
                </a:tc>
                <a:tc>
                  <a:txBody>
                    <a:bodyPr/>
                    <a:lstStyle/>
                    <a:p>
                      <a:r>
                        <a:rPr lang="en-US" sz="1400" dirty="0"/>
                        <a:t>ID 17916:  Updates to Exemption Categories</a:t>
                      </a:r>
                    </a:p>
                  </a:txBody>
                  <a:tcPr/>
                </a:tc>
                <a:extLst>
                  <a:ext uri="{0D108BD9-81ED-4DB2-BD59-A6C34878D82A}">
                    <a16:rowId xmlns:a16="http://schemas.microsoft.com/office/drawing/2014/main" val="274308261"/>
                  </a:ext>
                </a:extLst>
              </a:tr>
              <a:tr h="443039">
                <a:tc>
                  <a:txBody>
                    <a:bodyPr/>
                    <a:lstStyle/>
                    <a:p>
                      <a:r>
                        <a:rPr lang="en-US" sz="1400" dirty="0"/>
                        <a:t>ID 5:  Records-based Research</a:t>
                      </a:r>
                    </a:p>
                  </a:txBody>
                  <a:tcPr/>
                </a:tc>
                <a:tc>
                  <a:txBody>
                    <a:bodyPr/>
                    <a:lstStyle/>
                    <a:p>
                      <a:r>
                        <a:rPr lang="en-US" sz="1400" dirty="0"/>
                        <a:t>ID 4:  Social and Behavioral Research for Biomedical Researchers</a:t>
                      </a:r>
                    </a:p>
                  </a:txBody>
                  <a:tcPr/>
                </a:tc>
                <a:extLst>
                  <a:ext uri="{0D108BD9-81ED-4DB2-BD59-A6C34878D82A}">
                    <a16:rowId xmlns:a16="http://schemas.microsoft.com/office/drawing/2014/main" val="223960403"/>
                  </a:ext>
                </a:extLst>
              </a:tr>
              <a:tr h="317077">
                <a:tc>
                  <a:txBody>
                    <a:bodyPr/>
                    <a:lstStyle/>
                    <a:p>
                      <a:r>
                        <a:rPr lang="en-US" sz="1400" dirty="0"/>
                        <a:t>ID 17917:  Limited IRB Review</a:t>
                      </a:r>
                    </a:p>
                  </a:txBody>
                  <a:tcPr/>
                </a:tc>
                <a:tc>
                  <a:txBody>
                    <a:bodyPr/>
                    <a:lstStyle/>
                    <a:p>
                      <a:r>
                        <a:rPr lang="en-US" sz="1400" dirty="0"/>
                        <a:t>ID 505:  Privacy and Confidentiality</a:t>
                      </a:r>
                    </a:p>
                  </a:txBody>
                  <a:tcPr/>
                </a:tc>
                <a:extLst>
                  <a:ext uri="{0D108BD9-81ED-4DB2-BD59-A6C34878D82A}">
                    <a16:rowId xmlns:a16="http://schemas.microsoft.com/office/drawing/2014/main" val="1374543889"/>
                  </a:ext>
                </a:extLst>
              </a:tr>
            </a:tbl>
          </a:graphicData>
        </a:graphic>
      </p:graphicFrame>
    </p:spTree>
    <p:extLst>
      <p:ext uri="{BB962C8B-B14F-4D97-AF65-F5344CB8AC3E}">
        <p14:creationId xmlns:p14="http://schemas.microsoft.com/office/powerpoint/2010/main" val="3920051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F8B1C-8A93-4C10-AB53-EC50A7E9DCD0}"/>
              </a:ext>
            </a:extLst>
          </p:cNvPr>
          <p:cNvSpPr>
            <a:spLocks noGrp="1"/>
          </p:cNvSpPr>
          <p:nvPr>
            <p:ph type="title"/>
          </p:nvPr>
        </p:nvSpPr>
        <p:spPr/>
        <p:txBody>
          <a:bodyPr/>
          <a:lstStyle/>
          <a:p>
            <a:r>
              <a:rPr lang="en-US" dirty="0"/>
              <a:t>Developing Expertise in Applying Human Subjects Exempt Regulations</a:t>
            </a:r>
          </a:p>
        </p:txBody>
      </p:sp>
      <p:sp>
        <p:nvSpPr>
          <p:cNvPr id="3" name="Content Placeholder 2">
            <a:extLst>
              <a:ext uri="{FF2B5EF4-FFF2-40B4-BE49-F238E27FC236}">
                <a16:creationId xmlns:a16="http://schemas.microsoft.com/office/drawing/2014/main" id="{220D927C-FD76-4ECE-8A8F-8DDE9DE3B089}"/>
              </a:ext>
            </a:extLst>
          </p:cNvPr>
          <p:cNvSpPr>
            <a:spLocks noGrp="1"/>
          </p:cNvSpPr>
          <p:nvPr>
            <p:ph idx="1"/>
          </p:nvPr>
        </p:nvSpPr>
        <p:spPr/>
        <p:txBody>
          <a:bodyPr/>
          <a:lstStyle/>
          <a:p>
            <a:r>
              <a:rPr lang="en-US" dirty="0"/>
              <a:t>Require initial and ongoing training in exempt categories and ethical conduct of human subjects research</a:t>
            </a:r>
          </a:p>
          <a:p>
            <a:r>
              <a:rPr lang="en-US" dirty="0"/>
              <a:t>Mentorship:  Pair new exempt determination officials with more experienced reviewers</a:t>
            </a:r>
          </a:p>
          <a:p>
            <a:r>
              <a:rPr lang="en-US" dirty="0"/>
              <a:t>Vet determinations of new Exempt Determination Officials for a set period of time or set number of reviews</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482503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C600D-6FD4-417E-8E8E-A5F2FFEAC2A0}"/>
              </a:ext>
            </a:extLst>
          </p:cNvPr>
          <p:cNvSpPr>
            <a:spLocks noGrp="1"/>
          </p:cNvSpPr>
          <p:nvPr>
            <p:ph type="title"/>
          </p:nvPr>
        </p:nvSpPr>
        <p:spPr/>
        <p:txBody>
          <a:bodyPr/>
          <a:lstStyle/>
          <a:p>
            <a:r>
              <a:rPr lang="en-US" dirty="0"/>
              <a:t>Resources for Exempt Determination Officials</a:t>
            </a:r>
          </a:p>
        </p:txBody>
      </p:sp>
      <p:sp>
        <p:nvSpPr>
          <p:cNvPr id="3" name="Content Placeholder 2">
            <a:extLst>
              <a:ext uri="{FF2B5EF4-FFF2-40B4-BE49-F238E27FC236}">
                <a16:creationId xmlns:a16="http://schemas.microsoft.com/office/drawing/2014/main" id="{5506D233-88AB-450A-B26F-ABEE8B608859}"/>
              </a:ext>
            </a:extLst>
          </p:cNvPr>
          <p:cNvSpPr>
            <a:spLocks noGrp="1"/>
          </p:cNvSpPr>
          <p:nvPr>
            <p:ph idx="1"/>
          </p:nvPr>
        </p:nvSpPr>
        <p:spPr/>
        <p:txBody>
          <a:bodyPr/>
          <a:lstStyle/>
          <a:p>
            <a:r>
              <a:rPr lang="en-US" dirty="0">
                <a:hlinkClick r:id="rId3" action="ppaction://hlinkfile"/>
              </a:rPr>
              <a:t>Sample Exempt Application Form</a:t>
            </a:r>
            <a:endParaRPr lang="en-US" dirty="0"/>
          </a:p>
          <a:p>
            <a:r>
              <a:rPr lang="en-US" dirty="0">
                <a:hlinkClick r:id="rId4" action="ppaction://hlinkfile"/>
              </a:rPr>
              <a:t>Sample Exempt Determination Official Reviewer Form </a:t>
            </a:r>
            <a:endParaRPr lang="en-US" dirty="0"/>
          </a:p>
          <a:p>
            <a:r>
              <a:rPr lang="en-US" dirty="0">
                <a:hlinkClick r:id="rId5" action="ppaction://hlinkfile"/>
              </a:rPr>
              <a:t>Sample Exempt Determination Letter </a:t>
            </a:r>
            <a:endParaRPr lang="en-US" dirty="0"/>
          </a:p>
          <a:p>
            <a:r>
              <a:rPr lang="en-US" dirty="0">
                <a:hlinkClick r:id="rId6"/>
              </a:rPr>
              <a:t>Flowcharts/VISIOs for Exempt Categories</a:t>
            </a:r>
            <a:endParaRPr lang="en-US" dirty="0"/>
          </a:p>
        </p:txBody>
      </p:sp>
    </p:spTree>
    <p:extLst>
      <p:ext uri="{BB962C8B-B14F-4D97-AF65-F5344CB8AC3E}">
        <p14:creationId xmlns:p14="http://schemas.microsoft.com/office/powerpoint/2010/main" val="3059509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591C4-0DE3-4029-9564-788FB92FC5D1}"/>
              </a:ext>
            </a:extLst>
          </p:cNvPr>
          <p:cNvSpPr>
            <a:spLocks noGrp="1"/>
          </p:cNvSpPr>
          <p:nvPr>
            <p:ph type="title"/>
          </p:nvPr>
        </p:nvSpPr>
        <p:spPr/>
        <p:txBody>
          <a:bodyPr/>
          <a:lstStyle/>
          <a:p>
            <a:r>
              <a:rPr lang="en-US" dirty="0"/>
              <a:t>Exempt Determinations:  </a:t>
            </a:r>
            <a:br>
              <a:rPr lang="en-US" dirty="0"/>
            </a:br>
            <a:r>
              <a:rPr lang="en-US" dirty="0"/>
              <a:t>Practically Speaking</a:t>
            </a:r>
          </a:p>
        </p:txBody>
      </p:sp>
      <p:sp>
        <p:nvSpPr>
          <p:cNvPr id="3" name="Content Placeholder 2">
            <a:extLst>
              <a:ext uri="{FF2B5EF4-FFF2-40B4-BE49-F238E27FC236}">
                <a16:creationId xmlns:a16="http://schemas.microsoft.com/office/drawing/2014/main" id="{38A6CA19-38E3-4BF8-9611-4AC6060303BD}"/>
              </a:ext>
            </a:extLst>
          </p:cNvPr>
          <p:cNvSpPr>
            <a:spLocks noGrp="1"/>
          </p:cNvSpPr>
          <p:nvPr>
            <p:ph idx="1"/>
          </p:nvPr>
        </p:nvSpPr>
        <p:spPr>
          <a:xfrm>
            <a:off x="457200" y="1935650"/>
            <a:ext cx="8229600" cy="4190513"/>
          </a:xfrm>
        </p:spPr>
        <p:txBody>
          <a:bodyPr/>
          <a:lstStyle/>
          <a:p>
            <a:r>
              <a:rPr lang="en-US" sz="1800" dirty="0"/>
              <a:t>Exempt research and the Single IRB Mandate</a:t>
            </a:r>
          </a:p>
          <a:p>
            <a:pPr lvl="1"/>
            <a:r>
              <a:rPr lang="en-US" sz="1600" dirty="0"/>
              <a:t>The Cooperative research provision/single IRB review mandate does not apply to exempt research</a:t>
            </a:r>
          </a:p>
          <a:p>
            <a:r>
              <a:rPr lang="en-US" sz="1800" dirty="0"/>
              <a:t>Overlap between exempt and expedited review categories</a:t>
            </a:r>
          </a:p>
          <a:p>
            <a:pPr lvl="1"/>
            <a:r>
              <a:rPr lang="en-US" sz="1600" dirty="0"/>
              <a:t>Overlap exists between exempt category 2 and expedited review category 7 and exempt category 4 and expedited review category 5</a:t>
            </a:r>
          </a:p>
          <a:p>
            <a:pPr lvl="1"/>
            <a:r>
              <a:rPr lang="en-US" sz="1600" dirty="0"/>
              <a:t>In cases of overlap, institution’s discretion as to which review pathway to take, however ORPP&amp;E recommends that the least burdensome pathway be used</a:t>
            </a:r>
          </a:p>
          <a:p>
            <a:r>
              <a:rPr lang="en-US" sz="1800" dirty="0"/>
              <a:t>Accepting exempt determinations from other entities</a:t>
            </a:r>
          </a:p>
          <a:p>
            <a:pPr lvl="1"/>
            <a:r>
              <a:rPr lang="en-US" sz="1600" dirty="0"/>
              <a:t>No regulatory requirement to re-review exempt determinations, </a:t>
            </a:r>
            <a:r>
              <a:rPr lang="en-US" sz="1600" b="1" dirty="0"/>
              <a:t>HOWEVER</a:t>
            </a:r>
            <a:r>
              <a:rPr lang="en-US" sz="1600" dirty="0"/>
              <a:t>, the R&amp;D Committee is ultimately responsible for reviewing and approving exempt research and for ensuring that the exempt determination is correct</a:t>
            </a:r>
          </a:p>
          <a:p>
            <a:pPr lvl="2"/>
            <a:r>
              <a:rPr lang="en-US" sz="1400" dirty="0"/>
              <a:t>In the case of exempt research that requires limited IRB review as a condition of the exemption, a reliance agreement must be in place between the VA facility and the institution performing the limited IRB review in order to rely on that IRB</a:t>
            </a:r>
          </a:p>
        </p:txBody>
      </p:sp>
    </p:spTree>
    <p:extLst>
      <p:ext uri="{BB962C8B-B14F-4D97-AF65-F5344CB8AC3E}">
        <p14:creationId xmlns:p14="http://schemas.microsoft.com/office/powerpoint/2010/main" val="1041716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40DF2-43FF-4DDB-9812-85A2C7C100D2}"/>
              </a:ext>
            </a:extLst>
          </p:cNvPr>
          <p:cNvSpPr>
            <a:spLocks noGrp="1"/>
          </p:cNvSpPr>
          <p:nvPr>
            <p:ph type="title"/>
          </p:nvPr>
        </p:nvSpPr>
        <p:spPr/>
        <p:txBody>
          <a:bodyPr/>
          <a:lstStyle/>
          <a:p>
            <a:r>
              <a:rPr lang="en-US" dirty="0"/>
              <a:t>Establishing an Exempt Determination Subcommittee:  Considerations</a:t>
            </a:r>
          </a:p>
        </p:txBody>
      </p:sp>
      <p:sp>
        <p:nvSpPr>
          <p:cNvPr id="3" name="Content Placeholder 2">
            <a:extLst>
              <a:ext uri="{FF2B5EF4-FFF2-40B4-BE49-F238E27FC236}">
                <a16:creationId xmlns:a16="http://schemas.microsoft.com/office/drawing/2014/main" id="{E6F8F4F9-D981-43E4-A5AF-AF46268B4A4A}"/>
              </a:ext>
            </a:extLst>
          </p:cNvPr>
          <p:cNvSpPr>
            <a:spLocks noGrp="1"/>
          </p:cNvSpPr>
          <p:nvPr>
            <p:ph idx="1"/>
          </p:nvPr>
        </p:nvSpPr>
        <p:spPr/>
        <p:txBody>
          <a:bodyPr/>
          <a:lstStyle/>
          <a:p>
            <a:r>
              <a:rPr lang="en-US" sz="2000" dirty="0"/>
              <a:t>Exempt determination subcommittee oversees exempt research</a:t>
            </a:r>
          </a:p>
          <a:p>
            <a:pPr lvl="1"/>
            <a:r>
              <a:rPr lang="en-US" sz="1800" dirty="0"/>
              <a:t>Final review and approval by the R&amp;D Committee is still required</a:t>
            </a:r>
          </a:p>
          <a:p>
            <a:pPr lvl="1"/>
            <a:r>
              <a:rPr lang="en-US" sz="1800" dirty="0"/>
              <a:t>Subcommittee is responsible for ongoing oversight of the research to include review of modifications and reportable events </a:t>
            </a:r>
          </a:p>
          <a:p>
            <a:pPr lvl="1"/>
            <a:r>
              <a:rPr lang="en-US" sz="1800" dirty="0"/>
              <a:t>No continuing review required for exempt research under the oversight of a subcommittee of the R&amp;D Committee</a:t>
            </a:r>
          </a:p>
          <a:p>
            <a:r>
              <a:rPr lang="en-US" sz="2000" dirty="0"/>
              <a:t>SOPs must define roles and responsibilities of the subcommittee and how subcommittee communicates with the R&amp;D Committee</a:t>
            </a:r>
          </a:p>
          <a:p>
            <a:pPr lvl="1"/>
            <a:r>
              <a:rPr lang="en-US" sz="1800" dirty="0"/>
              <a:t>No regulatory requirements on makeup of committee (however a committee is more than one member) or review pathway used</a:t>
            </a:r>
          </a:p>
          <a:p>
            <a:pPr lvl="1"/>
            <a:r>
              <a:rPr lang="en-US" sz="1800" dirty="0"/>
              <a:t>ORPP&amp;E is working on developing an exempt subcommittee SOP</a:t>
            </a:r>
          </a:p>
          <a:p>
            <a:pPr marL="457200" lvl="1" indent="0">
              <a:buNone/>
            </a:pPr>
            <a:endParaRPr lang="en-US" sz="1600" dirty="0"/>
          </a:p>
        </p:txBody>
      </p:sp>
    </p:spTree>
    <p:extLst>
      <p:ext uri="{BB962C8B-B14F-4D97-AF65-F5344CB8AC3E}">
        <p14:creationId xmlns:p14="http://schemas.microsoft.com/office/powerpoint/2010/main" val="298061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AF7C0-6679-47E1-9CE0-B43CC28E3A36}"/>
              </a:ext>
            </a:extLst>
          </p:cNvPr>
          <p:cNvSpPr>
            <a:spLocks noGrp="1"/>
          </p:cNvSpPr>
          <p:nvPr>
            <p:ph type="title"/>
          </p:nvPr>
        </p:nvSpPr>
        <p:spPr/>
        <p:txBody>
          <a:bodyPr/>
          <a:lstStyle/>
          <a:p>
            <a:r>
              <a:rPr lang="en-US" dirty="0"/>
              <a:t>Limited IRB Review and Waiver of HIPAA Authorization</a:t>
            </a:r>
          </a:p>
        </p:txBody>
      </p:sp>
      <p:pic>
        <p:nvPicPr>
          <p:cNvPr id="3" name="Picture 2">
            <a:extLst>
              <a:ext uri="{FF2B5EF4-FFF2-40B4-BE49-F238E27FC236}">
                <a16:creationId xmlns:a16="http://schemas.microsoft.com/office/drawing/2014/main" id="{059DFB8E-3AF7-4078-8B58-8C3271AA2AFF}"/>
              </a:ext>
            </a:extLst>
          </p:cNvPr>
          <p:cNvPicPr>
            <a:picLocks noChangeAspect="1"/>
          </p:cNvPicPr>
          <p:nvPr/>
        </p:nvPicPr>
        <p:blipFill>
          <a:blip r:embed="rId3"/>
          <a:stretch>
            <a:fillRect/>
          </a:stretch>
        </p:blipFill>
        <p:spPr>
          <a:xfrm>
            <a:off x="266700" y="1841714"/>
            <a:ext cx="8610600" cy="3174572"/>
          </a:xfrm>
          <a:prstGeom prst="rect">
            <a:avLst/>
          </a:prstGeom>
        </p:spPr>
      </p:pic>
    </p:spTree>
    <p:extLst>
      <p:ext uri="{BB962C8B-B14F-4D97-AF65-F5344CB8AC3E}">
        <p14:creationId xmlns:p14="http://schemas.microsoft.com/office/powerpoint/2010/main" val="146597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E83CE-5EBA-40E0-8212-D50E748706E2}"/>
              </a:ext>
            </a:extLst>
          </p:cNvPr>
          <p:cNvSpPr>
            <a:spLocks noGrp="1"/>
          </p:cNvSpPr>
          <p:nvPr>
            <p:ph type="title"/>
          </p:nvPr>
        </p:nvSpPr>
        <p:spPr/>
        <p:txBody>
          <a:bodyPr/>
          <a:lstStyle/>
          <a:p>
            <a:r>
              <a:rPr lang="en-US" dirty="0"/>
              <a:t>Limited IRB Review</a:t>
            </a:r>
          </a:p>
        </p:txBody>
      </p:sp>
      <p:sp>
        <p:nvSpPr>
          <p:cNvPr id="3" name="Content Placeholder 2">
            <a:extLst>
              <a:ext uri="{FF2B5EF4-FFF2-40B4-BE49-F238E27FC236}">
                <a16:creationId xmlns:a16="http://schemas.microsoft.com/office/drawing/2014/main" id="{11DC7A7F-C675-4DE7-97B8-4733FD470F0F}"/>
              </a:ext>
            </a:extLst>
          </p:cNvPr>
          <p:cNvSpPr>
            <a:spLocks noGrp="1"/>
          </p:cNvSpPr>
          <p:nvPr>
            <p:ph idx="1"/>
          </p:nvPr>
        </p:nvSpPr>
        <p:spPr/>
        <p:txBody>
          <a:bodyPr/>
          <a:lstStyle/>
          <a:p>
            <a:r>
              <a:rPr lang="en-US" sz="2000" dirty="0"/>
              <a:t>Limited IRB Review is a condition of exemption for the following exempt categories:  Exempt category 2(iii); 3(i)(C); 7; and 8.</a:t>
            </a:r>
          </a:p>
          <a:p>
            <a:r>
              <a:rPr lang="en-US" sz="2000" dirty="0"/>
              <a:t>Limited IRB Review can only be done by an IRB</a:t>
            </a:r>
          </a:p>
          <a:p>
            <a:pPr lvl="1"/>
            <a:r>
              <a:rPr lang="en-US" sz="1800" dirty="0"/>
              <a:t>Convened board or expedited review procedures can be used for limited IRB review</a:t>
            </a:r>
          </a:p>
          <a:p>
            <a:pPr lvl="1"/>
            <a:r>
              <a:rPr lang="en-US" sz="1800" dirty="0"/>
              <a:t>The IRB is only required to review and approve the specific conditions specified in the regulations</a:t>
            </a:r>
          </a:p>
          <a:p>
            <a:r>
              <a:rPr lang="en-US" sz="2000" dirty="0"/>
              <a:t>The IRB does not oversee exempt research even if limited IRB review is a condition of the exemption</a:t>
            </a:r>
          </a:p>
          <a:p>
            <a:r>
              <a:rPr lang="en-US" sz="2000" dirty="0">
                <a:hlinkClick r:id="rId3" action="ppaction://hlinkfile"/>
              </a:rPr>
              <a:t>Limited IRB Review Worksheet </a:t>
            </a:r>
            <a:endParaRPr lang="en-US" sz="2000" dirty="0"/>
          </a:p>
        </p:txBody>
      </p:sp>
    </p:spTree>
    <p:extLst>
      <p:ext uri="{BB962C8B-B14F-4D97-AF65-F5344CB8AC3E}">
        <p14:creationId xmlns:p14="http://schemas.microsoft.com/office/powerpoint/2010/main" val="479618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8F36F-FD99-43E3-ABE0-828F118762CF}"/>
              </a:ext>
            </a:extLst>
          </p:cNvPr>
          <p:cNvSpPr>
            <a:spLocks noGrp="1"/>
          </p:cNvSpPr>
          <p:nvPr>
            <p:ph type="title"/>
          </p:nvPr>
        </p:nvSpPr>
        <p:spPr/>
        <p:txBody>
          <a:bodyPr/>
          <a:lstStyle/>
          <a:p>
            <a:r>
              <a:rPr lang="en-US" dirty="0"/>
              <a:t>Exempt Research Involving Protected Health Information</a:t>
            </a:r>
          </a:p>
        </p:txBody>
      </p:sp>
      <p:sp>
        <p:nvSpPr>
          <p:cNvPr id="3" name="Content Placeholder 2">
            <a:extLst>
              <a:ext uri="{FF2B5EF4-FFF2-40B4-BE49-F238E27FC236}">
                <a16:creationId xmlns:a16="http://schemas.microsoft.com/office/drawing/2014/main" id="{0D9E5556-ED2E-45B8-9A36-95A07B9C6104}"/>
              </a:ext>
            </a:extLst>
          </p:cNvPr>
          <p:cNvSpPr>
            <a:spLocks noGrp="1"/>
          </p:cNvSpPr>
          <p:nvPr>
            <p:ph idx="1"/>
          </p:nvPr>
        </p:nvSpPr>
        <p:spPr/>
        <p:txBody>
          <a:bodyPr/>
          <a:lstStyle/>
          <a:p>
            <a:r>
              <a:rPr lang="en-US" sz="2100" dirty="0"/>
              <a:t>VA approved exempt research involving protected health information (PHI) is not exempt from the Privacy Rule and the Privacy Act</a:t>
            </a:r>
          </a:p>
          <a:p>
            <a:r>
              <a:rPr lang="en-US" sz="2100" dirty="0"/>
              <a:t>One of the following is required for exempt research that involves accessing or using protected health information:</a:t>
            </a:r>
          </a:p>
          <a:p>
            <a:pPr lvl="1"/>
            <a:r>
              <a:rPr lang="en-US" sz="1800" dirty="0"/>
              <a:t>Data use agreement for use or disclosure of a limited data set </a:t>
            </a:r>
          </a:p>
          <a:p>
            <a:pPr lvl="1"/>
            <a:r>
              <a:rPr lang="en-US" sz="1800" dirty="0"/>
              <a:t>Written HIPAA authorization signed by the subject or subject’s personal representative</a:t>
            </a:r>
          </a:p>
          <a:p>
            <a:pPr lvl="1"/>
            <a:r>
              <a:rPr lang="en-US" sz="1800" dirty="0"/>
              <a:t>A waiver of HIPAA authorization approved by either an IRB or a Privacy Board</a:t>
            </a:r>
          </a:p>
          <a:p>
            <a:r>
              <a:rPr lang="en-US" sz="2100" dirty="0"/>
              <a:t>Only an IRB or a Privacy Board can approve a waiver of HIPAA authorization</a:t>
            </a:r>
          </a:p>
          <a:p>
            <a:pPr lvl="1"/>
            <a:r>
              <a:rPr lang="en-US" sz="1800" dirty="0"/>
              <a:t>VA Privacy does not allow alterations of HIPAA</a:t>
            </a:r>
          </a:p>
          <a:p>
            <a:pPr lvl="1"/>
            <a:endParaRPr lang="en-US" sz="2000" dirty="0"/>
          </a:p>
        </p:txBody>
      </p:sp>
    </p:spTree>
    <p:extLst>
      <p:ext uri="{BB962C8B-B14F-4D97-AF65-F5344CB8AC3E}">
        <p14:creationId xmlns:p14="http://schemas.microsoft.com/office/powerpoint/2010/main" val="1134932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FBC23-AD15-4E36-B6DB-83E1F9F06F88}"/>
              </a:ext>
            </a:extLst>
          </p:cNvPr>
          <p:cNvSpPr>
            <a:spLocks noGrp="1"/>
          </p:cNvSpPr>
          <p:nvPr>
            <p:ph type="title"/>
          </p:nvPr>
        </p:nvSpPr>
        <p:spPr/>
        <p:txBody>
          <a:bodyPr/>
          <a:lstStyle/>
          <a:p>
            <a:r>
              <a:rPr lang="en-US" dirty="0"/>
              <a:t>Privacy and Information Security Reviews</a:t>
            </a:r>
          </a:p>
        </p:txBody>
      </p:sp>
      <p:sp>
        <p:nvSpPr>
          <p:cNvPr id="3" name="Content Placeholder 2">
            <a:extLst>
              <a:ext uri="{FF2B5EF4-FFF2-40B4-BE49-F238E27FC236}">
                <a16:creationId xmlns:a16="http://schemas.microsoft.com/office/drawing/2014/main" id="{94AE2D8F-5BB8-41A8-B6DE-5DC85F381319}"/>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2000" dirty="0"/>
          </a:p>
          <a:p>
            <a:pPr marL="0" indent="0">
              <a:buNone/>
            </a:pPr>
            <a:endParaRPr lang="en-US" sz="2000" dirty="0"/>
          </a:p>
          <a:p>
            <a:endParaRPr lang="en-US" sz="2000" dirty="0"/>
          </a:p>
          <a:p>
            <a:pPr marL="0" indent="0">
              <a:buNone/>
            </a:pPr>
            <a:endParaRPr lang="en-US" dirty="0"/>
          </a:p>
        </p:txBody>
      </p:sp>
      <p:pic>
        <p:nvPicPr>
          <p:cNvPr id="5" name="Picture 4">
            <a:extLst>
              <a:ext uri="{FF2B5EF4-FFF2-40B4-BE49-F238E27FC236}">
                <a16:creationId xmlns:a16="http://schemas.microsoft.com/office/drawing/2014/main" id="{05028B88-4596-41A0-8C56-B0A6300F09DA}"/>
              </a:ext>
            </a:extLst>
          </p:cNvPr>
          <p:cNvPicPr>
            <a:picLocks noChangeAspect="1"/>
          </p:cNvPicPr>
          <p:nvPr/>
        </p:nvPicPr>
        <p:blipFill>
          <a:blip r:embed="rId3"/>
          <a:stretch>
            <a:fillRect/>
          </a:stretch>
        </p:blipFill>
        <p:spPr>
          <a:xfrm>
            <a:off x="152400" y="1759078"/>
            <a:ext cx="8839200" cy="4415211"/>
          </a:xfrm>
          <a:prstGeom prst="rect">
            <a:avLst/>
          </a:prstGeom>
        </p:spPr>
      </p:pic>
    </p:spTree>
    <p:extLst>
      <p:ext uri="{BB962C8B-B14F-4D97-AF65-F5344CB8AC3E}">
        <p14:creationId xmlns:p14="http://schemas.microsoft.com/office/powerpoint/2010/main" val="2161278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BB7D-0C52-4174-8F51-FEB78569A69F}"/>
              </a:ext>
            </a:extLst>
          </p:cNvPr>
          <p:cNvSpPr>
            <a:spLocks noGrp="1"/>
          </p:cNvSpPr>
          <p:nvPr>
            <p:ph type="title"/>
          </p:nvPr>
        </p:nvSpPr>
        <p:spPr/>
        <p:txBody>
          <a:bodyPr/>
          <a:lstStyle/>
          <a:p>
            <a:r>
              <a:rPr lang="en-US" dirty="0"/>
              <a:t>Introductions</a:t>
            </a:r>
          </a:p>
        </p:txBody>
      </p:sp>
      <p:sp>
        <p:nvSpPr>
          <p:cNvPr id="3" name="Content Placeholder 2">
            <a:extLst>
              <a:ext uri="{FF2B5EF4-FFF2-40B4-BE49-F238E27FC236}">
                <a16:creationId xmlns:a16="http://schemas.microsoft.com/office/drawing/2014/main" id="{F1922760-2105-4283-B577-848D9BFFDB16}"/>
              </a:ext>
            </a:extLst>
          </p:cNvPr>
          <p:cNvSpPr>
            <a:spLocks noGrp="1"/>
          </p:cNvSpPr>
          <p:nvPr>
            <p:ph idx="1"/>
          </p:nvPr>
        </p:nvSpPr>
        <p:spPr/>
        <p:txBody>
          <a:bodyPr/>
          <a:lstStyle/>
          <a:p>
            <a:r>
              <a:rPr lang="en-US" sz="2000" dirty="0"/>
              <a:t>Dawn Biddulph, Program Specialist, R&amp;D/IRB Coordinator, Lexington VA Health Care System</a:t>
            </a:r>
          </a:p>
          <a:p>
            <a:r>
              <a:rPr lang="en-US" sz="2000" dirty="0"/>
              <a:t>Gregory L. Green, MPH, CIP, HRPP Manager, San Francisco VA Health Care System</a:t>
            </a:r>
          </a:p>
        </p:txBody>
      </p:sp>
      <p:sp>
        <p:nvSpPr>
          <p:cNvPr id="5" name="TextBox 4">
            <a:extLst>
              <a:ext uri="{FF2B5EF4-FFF2-40B4-BE49-F238E27FC236}">
                <a16:creationId xmlns:a16="http://schemas.microsoft.com/office/drawing/2014/main" id="{5882AB3B-8956-4D8B-A102-FE193B46D9AC}"/>
              </a:ext>
            </a:extLst>
          </p:cNvPr>
          <p:cNvSpPr txBox="1"/>
          <p:nvPr/>
        </p:nvSpPr>
        <p:spPr>
          <a:xfrm>
            <a:off x="6324600" y="408265"/>
            <a:ext cx="2416629" cy="817245"/>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400" dirty="0"/>
              <a:t>Dial in</a:t>
            </a:r>
            <a:r>
              <a:rPr lang="en-US" sz="1400" dirty="0">
                <a:solidFill>
                  <a:schemeClr val="tx1"/>
                </a:solidFill>
              </a:rPr>
              <a:t>:  (631) 992-3221</a:t>
            </a:r>
          </a:p>
          <a:p>
            <a:r>
              <a:rPr lang="en-US" sz="1400" dirty="0"/>
              <a:t>Access Code:  121-569-047</a:t>
            </a:r>
            <a:endParaRPr lang="en-US" sz="1400" dirty="0">
              <a:solidFill>
                <a:schemeClr val="tx1"/>
              </a:solidFill>
            </a:endParaRPr>
          </a:p>
          <a:p>
            <a:r>
              <a:rPr lang="en-US" sz="1400" dirty="0"/>
              <a:t>Slides in “Handout” Tab</a:t>
            </a:r>
          </a:p>
        </p:txBody>
      </p:sp>
    </p:spTree>
    <p:extLst>
      <p:ext uri="{BB962C8B-B14F-4D97-AF65-F5344CB8AC3E}">
        <p14:creationId xmlns:p14="http://schemas.microsoft.com/office/powerpoint/2010/main" val="1831647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R&amp;D Committee Initial Review and Approval of Exempt Research and ACOS/R&amp;D Study Initiation Letter</a:t>
            </a:r>
          </a:p>
        </p:txBody>
      </p:sp>
      <p:sp>
        <p:nvSpPr>
          <p:cNvPr id="4" name="Title 1"/>
          <p:cNvSpPr txBox="1">
            <a:spLocks/>
          </p:cNvSpPr>
          <p:nvPr/>
        </p:nvSpPr>
        <p:spPr bwMode="auto">
          <a:xfrm>
            <a:off x="332320" y="2340864"/>
            <a:ext cx="8236160" cy="1850136"/>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lvl1pPr algn="l" defTabSz="457200" rtl="0" eaLnBrk="0" fontAlgn="base" hangingPunct="0">
              <a:spcBef>
                <a:spcPct val="0"/>
              </a:spcBef>
              <a:spcAft>
                <a:spcPct val="0"/>
              </a:spcAft>
              <a:defRPr sz="3400" kern="1200">
                <a:solidFill>
                  <a:schemeClr val="bg1"/>
                </a:solidFill>
                <a:latin typeface="Tahoma" pitchFamily="34" charset="0"/>
                <a:ea typeface="ＭＳ Ｐゴシック" charset="0"/>
                <a:cs typeface="Tahoma" pitchFamily="34" charset="0"/>
              </a:defRPr>
            </a:lvl1pPr>
            <a:lvl2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2pPr>
            <a:lvl3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3pPr>
            <a:lvl4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4pPr>
            <a:lvl5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5pPr>
            <a:lvl6pPr marL="457200" algn="l" defTabSz="457200" rtl="0" fontAlgn="base">
              <a:spcBef>
                <a:spcPct val="0"/>
              </a:spcBef>
              <a:spcAft>
                <a:spcPct val="0"/>
              </a:spcAft>
              <a:defRPr sz="2400">
                <a:solidFill>
                  <a:schemeClr val="bg1"/>
                </a:solidFill>
                <a:latin typeface="Georgia" charset="0"/>
                <a:ea typeface="ＭＳ Ｐゴシック" charset="0"/>
                <a:cs typeface="Georgia" charset="0"/>
              </a:defRPr>
            </a:lvl6pPr>
            <a:lvl7pPr marL="914400" algn="l" defTabSz="457200" rtl="0" fontAlgn="base">
              <a:spcBef>
                <a:spcPct val="0"/>
              </a:spcBef>
              <a:spcAft>
                <a:spcPct val="0"/>
              </a:spcAft>
              <a:defRPr sz="2400">
                <a:solidFill>
                  <a:schemeClr val="bg1"/>
                </a:solidFill>
                <a:latin typeface="Georgia" charset="0"/>
                <a:ea typeface="ＭＳ Ｐゴシック" charset="0"/>
                <a:cs typeface="Georgia" charset="0"/>
              </a:defRPr>
            </a:lvl7pPr>
            <a:lvl8pPr marL="1371600" algn="l" defTabSz="457200" rtl="0" fontAlgn="base">
              <a:spcBef>
                <a:spcPct val="0"/>
              </a:spcBef>
              <a:spcAft>
                <a:spcPct val="0"/>
              </a:spcAft>
              <a:defRPr sz="2400">
                <a:solidFill>
                  <a:schemeClr val="bg1"/>
                </a:solidFill>
                <a:latin typeface="Georgia" charset="0"/>
                <a:ea typeface="ＭＳ Ｐゴシック" charset="0"/>
                <a:cs typeface="Georgia" charset="0"/>
              </a:defRPr>
            </a:lvl8pPr>
            <a:lvl9pPr marL="1828800" algn="l" defTabSz="457200" rtl="0" fontAlgn="base">
              <a:spcBef>
                <a:spcPct val="0"/>
              </a:spcBef>
              <a:spcAft>
                <a:spcPct val="0"/>
              </a:spcAft>
              <a:defRPr sz="2400">
                <a:solidFill>
                  <a:schemeClr val="bg1"/>
                </a:solidFill>
                <a:latin typeface="Georgia" charset="0"/>
                <a:ea typeface="ＭＳ Ｐゴシック" charset="0"/>
                <a:cs typeface="Georgia" charset="0"/>
              </a:defRPr>
            </a:lvl9pPr>
          </a:lstStyle>
          <a:p>
            <a:pPr marL="4763" indent="-4763" algn="ctr">
              <a:spcBef>
                <a:spcPct val="20000"/>
              </a:spcBef>
              <a:defRPr/>
            </a:pPr>
            <a:r>
              <a:rPr lang="en-US" sz="3100" spc="100" dirty="0">
                <a:solidFill>
                  <a:prstClr val="black"/>
                </a:solidFill>
                <a:hlinkClick r:id="rId3" action="ppaction://hlinkfile"/>
              </a:rPr>
              <a:t>Roles and Responsibilities Table</a:t>
            </a:r>
            <a:endParaRPr lang="en-US" sz="3100" spc="100" dirty="0">
              <a:solidFill>
                <a:prstClr val="black"/>
              </a:solidFill>
            </a:endParaRPr>
          </a:p>
        </p:txBody>
      </p:sp>
    </p:spTree>
    <p:extLst>
      <p:ext uri="{BB962C8B-B14F-4D97-AF65-F5344CB8AC3E}">
        <p14:creationId xmlns:p14="http://schemas.microsoft.com/office/powerpoint/2010/main" val="1909234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5B53F-35CE-42C9-A73D-3A21449E7C5A}"/>
              </a:ext>
            </a:extLst>
          </p:cNvPr>
          <p:cNvSpPr>
            <a:spLocks noGrp="1"/>
          </p:cNvSpPr>
          <p:nvPr>
            <p:ph type="title"/>
          </p:nvPr>
        </p:nvSpPr>
        <p:spPr/>
        <p:txBody>
          <a:bodyPr/>
          <a:lstStyle/>
          <a:p>
            <a:r>
              <a:rPr lang="en-US" dirty="0"/>
              <a:t>R&amp;D Committee Initial Review and Approval of Exempt Research</a:t>
            </a:r>
          </a:p>
        </p:txBody>
      </p:sp>
      <p:sp>
        <p:nvSpPr>
          <p:cNvPr id="3" name="Content Placeholder 2">
            <a:extLst>
              <a:ext uri="{FF2B5EF4-FFF2-40B4-BE49-F238E27FC236}">
                <a16:creationId xmlns:a16="http://schemas.microsoft.com/office/drawing/2014/main" id="{A2D327E3-610B-4998-80D8-DE64C574906E}"/>
              </a:ext>
            </a:extLst>
          </p:cNvPr>
          <p:cNvSpPr>
            <a:spLocks noGrp="1"/>
          </p:cNvSpPr>
          <p:nvPr>
            <p:ph idx="1"/>
          </p:nvPr>
        </p:nvSpPr>
        <p:spPr/>
        <p:txBody>
          <a:bodyPr/>
          <a:lstStyle/>
          <a:p>
            <a:r>
              <a:rPr lang="en-US" sz="2000" dirty="0"/>
              <a:t>The R&amp;D Committee can use either designated review or convened board review to approve exempt research</a:t>
            </a:r>
          </a:p>
          <a:p>
            <a:r>
              <a:rPr lang="en-US" sz="2000" dirty="0"/>
              <a:t>R&amp;D Committee initial review and approval criteria is similar to that of non-Exempt research with the addition of the following:</a:t>
            </a:r>
            <a:endParaRPr lang="en-US" sz="2000" dirty="0">
              <a:highlight>
                <a:srgbClr val="FFFF00"/>
              </a:highlight>
            </a:endParaRPr>
          </a:p>
          <a:p>
            <a:pPr lvl="1"/>
            <a:r>
              <a:rPr lang="en-US" sz="1800" dirty="0"/>
              <a:t>VHA Directive 1200.05 para 10c requires that specific information be given to prospective subjects when the exempt research involves the investigator interacting with human subjects or obtaining information by educational tests, survey or interview procedures, or behavioral interventions (</a:t>
            </a:r>
            <a:r>
              <a:rPr lang="en-US" sz="1800" i="1" dirty="0"/>
              <a:t>see Roles and Responsibilities Table</a:t>
            </a:r>
            <a:r>
              <a:rPr lang="en-US" sz="1800" dirty="0"/>
              <a:t>)</a:t>
            </a:r>
          </a:p>
          <a:p>
            <a:pPr lvl="1"/>
            <a:r>
              <a:rPr lang="en-US" sz="1800" dirty="0"/>
              <a:t>May apply to exempt categories 1, 2, 3, 5 and 6.</a:t>
            </a:r>
          </a:p>
          <a:p>
            <a:pPr marL="514350" indent="-457200"/>
            <a:r>
              <a:rPr lang="en-US" sz="2000" dirty="0"/>
              <a:t>A number of tools for R&amp;D Committee initial review and approval were distributed during prior workshops in December 2019 and are available on ORPP&amp;E’s webinar webpage</a:t>
            </a:r>
          </a:p>
          <a:p>
            <a:pPr marL="457200" lvl="1" indent="0">
              <a:buNone/>
            </a:pPr>
            <a:r>
              <a:rPr lang="en-US" sz="1600" dirty="0">
                <a:hlinkClick r:id="rId3"/>
              </a:rPr>
              <a:t>https://www.research.va.gov/programs/orppe/education/webinars/archives.cfm</a:t>
            </a:r>
            <a:endParaRPr lang="en-US" sz="1600" dirty="0"/>
          </a:p>
          <a:p>
            <a:pPr marL="914400" lvl="1" indent="-457200"/>
            <a:endParaRPr lang="en-US" sz="1600" dirty="0"/>
          </a:p>
        </p:txBody>
      </p:sp>
    </p:spTree>
    <p:extLst>
      <p:ext uri="{BB962C8B-B14F-4D97-AF65-F5344CB8AC3E}">
        <p14:creationId xmlns:p14="http://schemas.microsoft.com/office/powerpoint/2010/main" val="2781962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C7AEC-547D-46EC-B3C0-D3828269BE74}"/>
              </a:ext>
            </a:extLst>
          </p:cNvPr>
          <p:cNvSpPr>
            <a:spLocks noGrp="1"/>
          </p:cNvSpPr>
          <p:nvPr>
            <p:ph type="title"/>
          </p:nvPr>
        </p:nvSpPr>
        <p:spPr/>
        <p:txBody>
          <a:bodyPr/>
          <a:lstStyle/>
          <a:p>
            <a:r>
              <a:rPr lang="en-US" dirty="0"/>
              <a:t>ACOS/R&amp;D Study Initiation Notification</a:t>
            </a:r>
          </a:p>
        </p:txBody>
      </p:sp>
      <p:sp>
        <p:nvSpPr>
          <p:cNvPr id="3" name="Content Placeholder 2">
            <a:extLst>
              <a:ext uri="{FF2B5EF4-FFF2-40B4-BE49-F238E27FC236}">
                <a16:creationId xmlns:a16="http://schemas.microsoft.com/office/drawing/2014/main" id="{FBB6EF6D-4871-4147-BA1E-C2BB191A7EB4}"/>
              </a:ext>
            </a:extLst>
          </p:cNvPr>
          <p:cNvSpPr>
            <a:spLocks noGrp="1"/>
          </p:cNvSpPr>
          <p:nvPr>
            <p:ph idx="1"/>
          </p:nvPr>
        </p:nvSpPr>
        <p:spPr/>
        <p:txBody>
          <a:bodyPr/>
          <a:lstStyle/>
          <a:p>
            <a:r>
              <a:rPr lang="en-US" sz="2400" dirty="0"/>
              <a:t>The Associate Chief of Staff for Research and Development (ACOS/R&amp;D) is responsible for notifying investigators in writing when a research project can be initiated, and the period for which the project is approved</a:t>
            </a:r>
          </a:p>
          <a:p>
            <a:r>
              <a:rPr lang="en-US" sz="2400" dirty="0"/>
              <a:t>Notification occurs only after the research project has been approved by all applicable R&amp;D Committee subcommittees/committees and the R&amp;D Committee</a:t>
            </a:r>
          </a:p>
          <a:p>
            <a:r>
              <a:rPr lang="en-US" sz="2400" dirty="0">
                <a:hlinkClick r:id="rId3" action="ppaction://hlinkfile"/>
              </a:rPr>
              <a:t>Combined Sample ACOS/R&amp;D and R&amp;D Committee approval/study initiation notice </a:t>
            </a:r>
            <a:endParaRPr lang="en-US" sz="2400" dirty="0"/>
          </a:p>
          <a:p>
            <a:pPr marL="0" indent="0">
              <a:buNone/>
            </a:pPr>
            <a:endParaRPr lang="en-US" sz="1600" dirty="0"/>
          </a:p>
          <a:p>
            <a:pPr marL="0" indent="0">
              <a:buNone/>
            </a:pPr>
            <a:r>
              <a:rPr lang="en-US" sz="1100" dirty="0"/>
              <a:t>Reference:  VHA Directive 1200.01, Paragraph 5.g.(2)</a:t>
            </a:r>
          </a:p>
        </p:txBody>
      </p:sp>
    </p:spTree>
    <p:extLst>
      <p:ext uri="{BB962C8B-B14F-4D97-AF65-F5344CB8AC3E}">
        <p14:creationId xmlns:p14="http://schemas.microsoft.com/office/powerpoint/2010/main" val="3299578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4" name="Title 1"/>
          <p:cNvSpPr txBox="1">
            <a:spLocks/>
          </p:cNvSpPr>
          <p:nvPr/>
        </p:nvSpPr>
        <p:spPr bwMode="auto">
          <a:xfrm>
            <a:off x="338880" y="3178162"/>
            <a:ext cx="8236160" cy="1338974"/>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lvl1pPr algn="l" defTabSz="457200" rtl="0" eaLnBrk="0" fontAlgn="base" hangingPunct="0">
              <a:spcBef>
                <a:spcPct val="0"/>
              </a:spcBef>
              <a:spcAft>
                <a:spcPct val="0"/>
              </a:spcAft>
              <a:defRPr sz="3400" kern="1200">
                <a:solidFill>
                  <a:schemeClr val="bg1"/>
                </a:solidFill>
                <a:latin typeface="Tahoma" pitchFamily="34" charset="0"/>
                <a:ea typeface="ＭＳ Ｐゴシック" charset="0"/>
                <a:cs typeface="Tahoma" pitchFamily="34" charset="0"/>
              </a:defRPr>
            </a:lvl1pPr>
            <a:lvl2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2pPr>
            <a:lvl3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3pPr>
            <a:lvl4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4pPr>
            <a:lvl5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5pPr>
            <a:lvl6pPr marL="457200" algn="l" defTabSz="457200" rtl="0" fontAlgn="base">
              <a:spcBef>
                <a:spcPct val="0"/>
              </a:spcBef>
              <a:spcAft>
                <a:spcPct val="0"/>
              </a:spcAft>
              <a:defRPr sz="2400">
                <a:solidFill>
                  <a:schemeClr val="bg1"/>
                </a:solidFill>
                <a:latin typeface="Georgia" charset="0"/>
                <a:ea typeface="ＭＳ Ｐゴシック" charset="0"/>
                <a:cs typeface="Georgia" charset="0"/>
              </a:defRPr>
            </a:lvl6pPr>
            <a:lvl7pPr marL="914400" algn="l" defTabSz="457200" rtl="0" fontAlgn="base">
              <a:spcBef>
                <a:spcPct val="0"/>
              </a:spcBef>
              <a:spcAft>
                <a:spcPct val="0"/>
              </a:spcAft>
              <a:defRPr sz="2400">
                <a:solidFill>
                  <a:schemeClr val="bg1"/>
                </a:solidFill>
                <a:latin typeface="Georgia" charset="0"/>
                <a:ea typeface="ＭＳ Ｐゴシック" charset="0"/>
                <a:cs typeface="Georgia" charset="0"/>
              </a:defRPr>
            </a:lvl7pPr>
            <a:lvl8pPr marL="1371600" algn="l" defTabSz="457200" rtl="0" fontAlgn="base">
              <a:spcBef>
                <a:spcPct val="0"/>
              </a:spcBef>
              <a:spcAft>
                <a:spcPct val="0"/>
              </a:spcAft>
              <a:defRPr sz="2400">
                <a:solidFill>
                  <a:schemeClr val="bg1"/>
                </a:solidFill>
                <a:latin typeface="Georgia" charset="0"/>
                <a:ea typeface="ＭＳ Ｐゴシック" charset="0"/>
                <a:cs typeface="Georgia" charset="0"/>
              </a:defRPr>
            </a:lvl8pPr>
            <a:lvl9pPr marL="1828800" algn="l" defTabSz="457200" rtl="0" fontAlgn="base">
              <a:spcBef>
                <a:spcPct val="0"/>
              </a:spcBef>
              <a:spcAft>
                <a:spcPct val="0"/>
              </a:spcAft>
              <a:defRPr sz="2400">
                <a:solidFill>
                  <a:schemeClr val="bg1"/>
                </a:solidFill>
                <a:latin typeface="Georgia" charset="0"/>
                <a:ea typeface="ＭＳ Ｐゴシック" charset="0"/>
                <a:cs typeface="Georgia" charset="0"/>
              </a:defRPr>
            </a:lvl9pPr>
          </a:lstStyle>
          <a:p>
            <a:pPr marL="4763" indent="-4763" algn="ctr">
              <a:spcBef>
                <a:spcPct val="20000"/>
              </a:spcBef>
              <a:defRPr/>
            </a:pPr>
            <a:r>
              <a:rPr lang="en-US" spc="100" dirty="0">
                <a:solidFill>
                  <a:prstClr val="black"/>
                </a:solidFill>
              </a:rPr>
              <a:t>	Closing Thoughts</a:t>
            </a:r>
          </a:p>
          <a:p>
            <a:pPr marL="4763" indent="-4763" algn="ctr">
              <a:spcBef>
                <a:spcPct val="20000"/>
              </a:spcBef>
              <a:defRPr/>
            </a:pPr>
            <a:endParaRPr lang="en-US" sz="3100" spc="100" dirty="0">
              <a:solidFill>
                <a:prstClr val="black"/>
              </a:solidFill>
            </a:endParaRPr>
          </a:p>
        </p:txBody>
      </p:sp>
      <p:pic>
        <p:nvPicPr>
          <p:cNvPr id="5" name="Picture 4">
            <a:extLst>
              <a:ext uri="{FF2B5EF4-FFF2-40B4-BE49-F238E27FC236}">
                <a16:creationId xmlns:a16="http://schemas.microsoft.com/office/drawing/2014/main" id="{993605DA-5610-4E05-89EE-9129AC90C5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2497" y="4082148"/>
            <a:ext cx="2828925" cy="1990725"/>
          </a:xfrm>
          <a:prstGeom prst="rect">
            <a:avLst/>
          </a:prstGeom>
        </p:spPr>
      </p:pic>
    </p:spTree>
    <p:extLst>
      <p:ext uri="{BB962C8B-B14F-4D97-AF65-F5344CB8AC3E}">
        <p14:creationId xmlns:p14="http://schemas.microsoft.com/office/powerpoint/2010/main" val="41424894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71F6A-1EBB-47B4-88C3-C4A5DF7DFBBE}"/>
              </a:ext>
            </a:extLst>
          </p:cNvPr>
          <p:cNvSpPr>
            <a:spLocks noGrp="1"/>
          </p:cNvSpPr>
          <p:nvPr>
            <p:ph type="title"/>
          </p:nvPr>
        </p:nvSpPr>
        <p:spPr/>
        <p:txBody>
          <a:bodyPr/>
          <a:lstStyle/>
          <a:p>
            <a:r>
              <a:rPr lang="en-US" dirty="0"/>
              <a:t>Contact Information for Panelists</a:t>
            </a:r>
          </a:p>
        </p:txBody>
      </p:sp>
      <p:sp>
        <p:nvSpPr>
          <p:cNvPr id="3" name="Content Placeholder 2">
            <a:extLst>
              <a:ext uri="{FF2B5EF4-FFF2-40B4-BE49-F238E27FC236}">
                <a16:creationId xmlns:a16="http://schemas.microsoft.com/office/drawing/2014/main" id="{AA68428B-B46C-4EF9-896B-BB519393BBF9}"/>
              </a:ext>
            </a:extLst>
          </p:cNvPr>
          <p:cNvSpPr>
            <a:spLocks noGrp="1"/>
          </p:cNvSpPr>
          <p:nvPr>
            <p:ph idx="1"/>
          </p:nvPr>
        </p:nvSpPr>
        <p:spPr>
          <a:xfrm>
            <a:off x="457200" y="1935650"/>
            <a:ext cx="8610600" cy="4190513"/>
          </a:xfrm>
        </p:spPr>
        <p:txBody>
          <a:bodyPr/>
          <a:lstStyle/>
          <a:p>
            <a:pPr marL="0" indent="0">
              <a:spcAft>
                <a:spcPts val="0"/>
              </a:spcAft>
              <a:buNone/>
            </a:pPr>
            <a:endParaRPr lang="en-US" sz="1400" dirty="0"/>
          </a:p>
          <a:p>
            <a:pPr marL="0" indent="0">
              <a:spcAft>
                <a:spcPts val="600"/>
              </a:spcAft>
              <a:buNone/>
            </a:pPr>
            <a:r>
              <a:rPr lang="en-US" sz="1600" dirty="0"/>
              <a:t>Dawn Biddulph								</a:t>
            </a:r>
          </a:p>
          <a:p>
            <a:pPr marL="0" indent="0">
              <a:spcAft>
                <a:spcPts val="600"/>
              </a:spcAft>
              <a:buNone/>
            </a:pPr>
            <a:r>
              <a:rPr lang="en-US" sz="1600" dirty="0"/>
              <a:t>Program Specialist							</a:t>
            </a:r>
          </a:p>
          <a:p>
            <a:pPr marL="0" indent="0">
              <a:spcAft>
                <a:spcPts val="600"/>
              </a:spcAft>
              <a:buNone/>
            </a:pPr>
            <a:r>
              <a:rPr lang="en-US" sz="1600" dirty="0"/>
              <a:t>R&amp;D/IRB Coordinator </a:t>
            </a:r>
          </a:p>
          <a:p>
            <a:pPr marL="0" indent="0">
              <a:spcAft>
                <a:spcPts val="600"/>
              </a:spcAft>
              <a:buNone/>
            </a:pPr>
            <a:r>
              <a:rPr lang="en-US" sz="1600" dirty="0"/>
              <a:t>Lexington VA Health Care System	 			</a:t>
            </a:r>
          </a:p>
          <a:p>
            <a:pPr marL="0" indent="0">
              <a:spcAft>
                <a:spcPts val="600"/>
              </a:spcAft>
              <a:buNone/>
            </a:pPr>
            <a:r>
              <a:rPr lang="en-US" sz="1600" dirty="0"/>
              <a:t>E-mail:  </a:t>
            </a:r>
            <a:r>
              <a:rPr lang="en-US" sz="1600" dirty="0">
                <a:hlinkClick r:id="rId3"/>
              </a:rPr>
              <a:t>Dawn.Biddulph@va.gov</a:t>
            </a:r>
            <a:endParaRPr lang="en-US" sz="1600" dirty="0"/>
          </a:p>
          <a:p>
            <a:pPr marL="0" indent="0">
              <a:spcAft>
                <a:spcPts val="600"/>
              </a:spcAft>
              <a:buNone/>
            </a:pPr>
            <a:r>
              <a:rPr lang="en-US" sz="1600" dirty="0"/>
              <a:t>				</a:t>
            </a:r>
          </a:p>
          <a:p>
            <a:pPr marL="0" indent="0">
              <a:spcAft>
                <a:spcPts val="600"/>
              </a:spcAft>
              <a:buNone/>
            </a:pPr>
            <a:r>
              <a:rPr lang="en-US" sz="1600" dirty="0"/>
              <a:t>Gregory L. Green, MPH, CIP</a:t>
            </a:r>
          </a:p>
          <a:p>
            <a:pPr marL="0" indent="0">
              <a:spcAft>
                <a:spcPts val="600"/>
              </a:spcAft>
              <a:buNone/>
            </a:pPr>
            <a:r>
              <a:rPr lang="en-US" sz="1600" dirty="0"/>
              <a:t>HRPP Manager</a:t>
            </a:r>
          </a:p>
          <a:p>
            <a:pPr marL="0" indent="0">
              <a:spcAft>
                <a:spcPts val="600"/>
              </a:spcAft>
              <a:buNone/>
            </a:pPr>
            <a:r>
              <a:rPr lang="en-US" sz="1600" dirty="0"/>
              <a:t>San Francisco VA Health Care System</a:t>
            </a:r>
          </a:p>
          <a:p>
            <a:pPr marL="0" indent="0">
              <a:spcAft>
                <a:spcPts val="600"/>
              </a:spcAft>
              <a:buNone/>
            </a:pPr>
            <a:r>
              <a:rPr lang="en-US" sz="1600" dirty="0"/>
              <a:t>E-mail:  </a:t>
            </a:r>
            <a:r>
              <a:rPr lang="en-US" sz="1600" dirty="0">
                <a:hlinkClick r:id="rId4"/>
              </a:rPr>
              <a:t>Gregory.Green@va.gov</a:t>
            </a:r>
            <a:endParaRPr lang="en-US" sz="1600" dirty="0"/>
          </a:p>
          <a:p>
            <a:pPr marL="0" indent="0">
              <a:spcAft>
                <a:spcPts val="600"/>
              </a:spcAft>
              <a:buNone/>
            </a:pPr>
            <a:endParaRPr lang="en-US" sz="1600" dirty="0"/>
          </a:p>
          <a:p>
            <a:pPr marL="0" indent="0">
              <a:spcAft>
                <a:spcPts val="0"/>
              </a:spcAft>
              <a:buNone/>
            </a:pPr>
            <a:endParaRPr lang="en-US" sz="1400" dirty="0"/>
          </a:p>
          <a:p>
            <a:pPr marL="0" indent="0">
              <a:spcAft>
                <a:spcPts val="0"/>
              </a:spcAft>
              <a:buNone/>
            </a:pPr>
            <a:endParaRPr lang="en-US" sz="1400" dirty="0"/>
          </a:p>
          <a:p>
            <a:pPr marL="0" indent="0">
              <a:spcAft>
                <a:spcPts val="0"/>
              </a:spcAft>
              <a:buNone/>
            </a:pPr>
            <a:endParaRPr lang="en-US" sz="1400" dirty="0"/>
          </a:p>
          <a:p>
            <a:endParaRPr lang="en-US" sz="1400" dirty="0">
              <a:highlight>
                <a:srgbClr val="FFFF00"/>
              </a:highlight>
            </a:endParaRPr>
          </a:p>
        </p:txBody>
      </p:sp>
    </p:spTree>
    <p:extLst>
      <p:ext uri="{BB962C8B-B14F-4D97-AF65-F5344CB8AC3E}">
        <p14:creationId xmlns:p14="http://schemas.microsoft.com/office/powerpoint/2010/main" val="745631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4" name="Title 1"/>
          <p:cNvSpPr txBox="1">
            <a:spLocks/>
          </p:cNvSpPr>
          <p:nvPr/>
        </p:nvSpPr>
        <p:spPr bwMode="auto">
          <a:xfrm>
            <a:off x="338880" y="3178162"/>
            <a:ext cx="8236160" cy="1338974"/>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lvl1pPr algn="l" defTabSz="457200" rtl="0" eaLnBrk="0" fontAlgn="base" hangingPunct="0">
              <a:spcBef>
                <a:spcPct val="0"/>
              </a:spcBef>
              <a:spcAft>
                <a:spcPct val="0"/>
              </a:spcAft>
              <a:defRPr sz="3400" kern="1200">
                <a:solidFill>
                  <a:schemeClr val="bg1"/>
                </a:solidFill>
                <a:latin typeface="Tahoma" pitchFamily="34" charset="0"/>
                <a:ea typeface="ＭＳ Ｐゴシック" charset="0"/>
                <a:cs typeface="Tahoma" pitchFamily="34" charset="0"/>
              </a:defRPr>
            </a:lvl1pPr>
            <a:lvl2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2pPr>
            <a:lvl3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3pPr>
            <a:lvl4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4pPr>
            <a:lvl5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5pPr>
            <a:lvl6pPr marL="457200" algn="l" defTabSz="457200" rtl="0" fontAlgn="base">
              <a:spcBef>
                <a:spcPct val="0"/>
              </a:spcBef>
              <a:spcAft>
                <a:spcPct val="0"/>
              </a:spcAft>
              <a:defRPr sz="2400">
                <a:solidFill>
                  <a:schemeClr val="bg1"/>
                </a:solidFill>
                <a:latin typeface="Georgia" charset="0"/>
                <a:ea typeface="ＭＳ Ｐゴシック" charset="0"/>
                <a:cs typeface="Georgia" charset="0"/>
              </a:defRPr>
            </a:lvl6pPr>
            <a:lvl7pPr marL="914400" algn="l" defTabSz="457200" rtl="0" fontAlgn="base">
              <a:spcBef>
                <a:spcPct val="0"/>
              </a:spcBef>
              <a:spcAft>
                <a:spcPct val="0"/>
              </a:spcAft>
              <a:defRPr sz="2400">
                <a:solidFill>
                  <a:schemeClr val="bg1"/>
                </a:solidFill>
                <a:latin typeface="Georgia" charset="0"/>
                <a:ea typeface="ＭＳ Ｐゴシック" charset="0"/>
                <a:cs typeface="Georgia" charset="0"/>
              </a:defRPr>
            </a:lvl7pPr>
            <a:lvl8pPr marL="1371600" algn="l" defTabSz="457200" rtl="0" fontAlgn="base">
              <a:spcBef>
                <a:spcPct val="0"/>
              </a:spcBef>
              <a:spcAft>
                <a:spcPct val="0"/>
              </a:spcAft>
              <a:defRPr sz="2400">
                <a:solidFill>
                  <a:schemeClr val="bg1"/>
                </a:solidFill>
                <a:latin typeface="Georgia" charset="0"/>
                <a:ea typeface="ＭＳ Ｐゴシック" charset="0"/>
                <a:cs typeface="Georgia" charset="0"/>
              </a:defRPr>
            </a:lvl8pPr>
            <a:lvl9pPr marL="1828800" algn="l" defTabSz="457200" rtl="0" fontAlgn="base">
              <a:spcBef>
                <a:spcPct val="0"/>
              </a:spcBef>
              <a:spcAft>
                <a:spcPct val="0"/>
              </a:spcAft>
              <a:defRPr sz="2400">
                <a:solidFill>
                  <a:schemeClr val="bg1"/>
                </a:solidFill>
                <a:latin typeface="Georgia" charset="0"/>
                <a:ea typeface="ＭＳ Ｐゴシック" charset="0"/>
                <a:cs typeface="Georgia" charset="0"/>
              </a:defRPr>
            </a:lvl9pPr>
          </a:lstStyle>
          <a:p>
            <a:pPr marL="4763" indent="-4763" algn="ctr">
              <a:spcBef>
                <a:spcPct val="20000"/>
              </a:spcBef>
              <a:defRPr/>
            </a:pPr>
            <a:r>
              <a:rPr lang="en-US" spc="100" dirty="0">
                <a:solidFill>
                  <a:prstClr val="black"/>
                </a:solidFill>
              </a:rPr>
              <a:t>Questions	</a:t>
            </a:r>
          </a:p>
          <a:p>
            <a:pPr marL="4763" indent="-4763" algn="ctr">
              <a:spcBef>
                <a:spcPct val="20000"/>
              </a:spcBef>
              <a:defRPr/>
            </a:pPr>
            <a:endParaRPr lang="en-US" sz="3100" spc="100" dirty="0">
              <a:solidFill>
                <a:prstClr val="black"/>
              </a:solidFill>
            </a:endParaRPr>
          </a:p>
          <a:p>
            <a:pPr marL="4763" indent="-4763" algn="ctr">
              <a:spcBef>
                <a:spcPct val="20000"/>
              </a:spcBef>
              <a:defRPr/>
            </a:pPr>
            <a:endParaRPr lang="en-US" sz="3100" spc="100" dirty="0">
              <a:solidFill>
                <a:prstClr val="black"/>
              </a:solidFill>
            </a:endParaRPr>
          </a:p>
        </p:txBody>
      </p:sp>
      <p:pic>
        <p:nvPicPr>
          <p:cNvPr id="5" name="Picture 4">
            <a:extLst>
              <a:ext uri="{FF2B5EF4-FFF2-40B4-BE49-F238E27FC236}">
                <a16:creationId xmlns:a16="http://schemas.microsoft.com/office/drawing/2014/main" id="{B941A7DC-6980-4A73-A32F-C6EE9CE00C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3429000"/>
            <a:ext cx="1295400" cy="1790700"/>
          </a:xfrm>
          <a:prstGeom prst="rect">
            <a:avLst/>
          </a:prstGeom>
        </p:spPr>
      </p:pic>
    </p:spTree>
    <p:extLst>
      <p:ext uri="{BB962C8B-B14F-4D97-AF65-F5344CB8AC3E}">
        <p14:creationId xmlns:p14="http://schemas.microsoft.com/office/powerpoint/2010/main" val="3850177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FFB5A-D5B4-4670-B04D-FCFCB3CBB6E2}"/>
              </a:ext>
            </a:extLst>
          </p:cNvPr>
          <p:cNvSpPr>
            <a:spLocks noGrp="1"/>
          </p:cNvSpPr>
          <p:nvPr>
            <p:ph type="title"/>
          </p:nvPr>
        </p:nvSpPr>
        <p:spPr/>
        <p:txBody>
          <a:bodyPr/>
          <a:lstStyle/>
          <a:p>
            <a:r>
              <a:rPr lang="en-US" dirty="0"/>
              <a:t>Availability of Recording</a:t>
            </a:r>
          </a:p>
        </p:txBody>
      </p:sp>
      <p:sp>
        <p:nvSpPr>
          <p:cNvPr id="3" name="Content Placeholder 2">
            <a:extLst>
              <a:ext uri="{FF2B5EF4-FFF2-40B4-BE49-F238E27FC236}">
                <a16:creationId xmlns:a16="http://schemas.microsoft.com/office/drawing/2014/main" id="{32748F7F-51DC-47CB-8C17-45F37CDB4058}"/>
              </a:ext>
            </a:extLst>
          </p:cNvPr>
          <p:cNvSpPr>
            <a:spLocks noGrp="1"/>
          </p:cNvSpPr>
          <p:nvPr>
            <p:ph idx="1"/>
          </p:nvPr>
        </p:nvSpPr>
        <p:spPr/>
        <p:txBody>
          <a:bodyPr/>
          <a:lstStyle/>
          <a:p>
            <a:r>
              <a:rPr lang="en-US" sz="2400" dirty="0"/>
              <a:t>A recording of this session and the associated handouts will be available on ORPP&amp;E’s Education and Training website approximately one week post-webinar</a:t>
            </a:r>
          </a:p>
          <a:p>
            <a:r>
              <a:rPr lang="en-US" sz="2400" dirty="0"/>
              <a:t>An archive of all ORPP&amp;E webinars can be found here:  </a:t>
            </a:r>
            <a:r>
              <a:rPr lang="en-US" sz="2400" dirty="0">
                <a:hlinkClick r:id="rId3"/>
              </a:rPr>
              <a:t>https://www.research.va.gov/programs/orppe/education/webinars/archives.cfm</a:t>
            </a:r>
            <a:endParaRPr lang="en-US" sz="2400" dirty="0"/>
          </a:p>
          <a:p>
            <a:endParaRPr lang="en-US" sz="2400" dirty="0"/>
          </a:p>
        </p:txBody>
      </p:sp>
    </p:spTree>
    <p:extLst>
      <p:ext uri="{BB962C8B-B14F-4D97-AF65-F5344CB8AC3E}">
        <p14:creationId xmlns:p14="http://schemas.microsoft.com/office/powerpoint/2010/main" val="22686548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8081E-ED17-4151-ACEA-F3B642FDE51A}"/>
              </a:ext>
            </a:extLst>
          </p:cNvPr>
          <p:cNvSpPr>
            <a:spLocks noGrp="1"/>
          </p:cNvSpPr>
          <p:nvPr>
            <p:ph type="title"/>
          </p:nvPr>
        </p:nvSpPr>
        <p:spPr/>
        <p:txBody>
          <a:bodyPr/>
          <a:lstStyle/>
          <a:p>
            <a:r>
              <a:rPr lang="en-US" dirty="0"/>
              <a:t>Research and Development Committee Workshop Series</a:t>
            </a:r>
          </a:p>
        </p:txBody>
      </p:sp>
      <p:graphicFrame>
        <p:nvGraphicFramePr>
          <p:cNvPr id="4" name="Content Placeholder 3">
            <a:extLst>
              <a:ext uri="{FF2B5EF4-FFF2-40B4-BE49-F238E27FC236}">
                <a16:creationId xmlns:a16="http://schemas.microsoft.com/office/drawing/2014/main" id="{CF36ED52-3C4B-442B-9EC7-65B767A1E12C}"/>
              </a:ext>
            </a:extLst>
          </p:cNvPr>
          <p:cNvGraphicFramePr>
            <a:graphicFrameLocks noGrp="1"/>
          </p:cNvGraphicFramePr>
          <p:nvPr>
            <p:ph idx="1"/>
            <p:extLst>
              <p:ext uri="{D42A27DB-BD31-4B8C-83A1-F6EECF244321}">
                <p14:modId xmlns:p14="http://schemas.microsoft.com/office/powerpoint/2010/main" val="2438640755"/>
              </p:ext>
            </p:extLst>
          </p:nvPr>
        </p:nvGraphicFramePr>
        <p:xfrm>
          <a:off x="457200" y="1935163"/>
          <a:ext cx="8229600" cy="4739640"/>
        </p:xfrm>
        <a:graphic>
          <a:graphicData uri="http://schemas.openxmlformats.org/drawingml/2006/table">
            <a:tbl>
              <a:tblPr firstRow="1" bandRow="1">
                <a:tableStyleId>{5C22544A-7EE6-4342-B048-85BDC9FD1C3A}</a:tableStyleId>
              </a:tblPr>
              <a:tblGrid>
                <a:gridCol w="4800600">
                  <a:extLst>
                    <a:ext uri="{9D8B030D-6E8A-4147-A177-3AD203B41FA5}">
                      <a16:colId xmlns:a16="http://schemas.microsoft.com/office/drawing/2014/main" val="2435157717"/>
                    </a:ext>
                  </a:extLst>
                </a:gridCol>
                <a:gridCol w="1905000">
                  <a:extLst>
                    <a:ext uri="{9D8B030D-6E8A-4147-A177-3AD203B41FA5}">
                      <a16:colId xmlns:a16="http://schemas.microsoft.com/office/drawing/2014/main" val="3358365362"/>
                    </a:ext>
                  </a:extLst>
                </a:gridCol>
                <a:gridCol w="1524000">
                  <a:extLst>
                    <a:ext uri="{9D8B030D-6E8A-4147-A177-3AD203B41FA5}">
                      <a16:colId xmlns:a16="http://schemas.microsoft.com/office/drawing/2014/main" val="3984586326"/>
                    </a:ext>
                  </a:extLst>
                </a:gridCol>
              </a:tblGrid>
              <a:tr h="370840">
                <a:tc>
                  <a:txBody>
                    <a:bodyPr/>
                    <a:lstStyle/>
                    <a:p>
                      <a:r>
                        <a:rPr lang="en-US" sz="1400" dirty="0"/>
                        <a:t>Proposed Training</a:t>
                      </a:r>
                    </a:p>
                  </a:txBody>
                  <a:tcPr/>
                </a:tc>
                <a:tc>
                  <a:txBody>
                    <a:bodyPr/>
                    <a:lstStyle/>
                    <a:p>
                      <a:r>
                        <a:rPr lang="en-US" sz="1400" dirty="0"/>
                        <a:t>Training Type</a:t>
                      </a:r>
                    </a:p>
                  </a:txBody>
                  <a:tcPr/>
                </a:tc>
                <a:tc>
                  <a:txBody>
                    <a:bodyPr/>
                    <a:lstStyle/>
                    <a:p>
                      <a:r>
                        <a:rPr lang="en-US" sz="1400" dirty="0"/>
                        <a:t>Tentative Date</a:t>
                      </a:r>
                    </a:p>
                  </a:txBody>
                  <a:tcPr/>
                </a:tc>
                <a:extLst>
                  <a:ext uri="{0D108BD9-81ED-4DB2-BD59-A6C34878D82A}">
                    <a16:rowId xmlns:a16="http://schemas.microsoft.com/office/drawing/2014/main" val="2327963922"/>
                  </a:ext>
                </a:extLst>
              </a:tr>
              <a:tr h="370840">
                <a:tc>
                  <a:txBody>
                    <a:bodyPr/>
                    <a:lstStyle/>
                    <a:p>
                      <a:r>
                        <a:rPr lang="en-US" sz="1400" dirty="0">
                          <a:solidFill>
                            <a:schemeClr val="bg1">
                              <a:lumMod val="50000"/>
                            </a:schemeClr>
                          </a:solidFill>
                        </a:rPr>
                        <a:t>Differentiating roles of the R&amp;D Committee and the IRB </a:t>
                      </a:r>
                    </a:p>
                  </a:txBody>
                  <a:tcPr/>
                </a:tc>
                <a:tc>
                  <a:txBody>
                    <a:bodyPr/>
                    <a:lstStyle/>
                    <a:p>
                      <a:r>
                        <a:rPr lang="en-US" sz="1400" dirty="0">
                          <a:solidFill>
                            <a:schemeClr val="bg1">
                              <a:lumMod val="50000"/>
                            </a:schemeClr>
                          </a:solidFill>
                        </a:rPr>
                        <a:t>Traditional Webinar</a:t>
                      </a:r>
                    </a:p>
                  </a:txBody>
                  <a:tcPr/>
                </a:tc>
                <a:tc>
                  <a:txBody>
                    <a:bodyPr/>
                    <a:lstStyle/>
                    <a:p>
                      <a:r>
                        <a:rPr lang="en-US" sz="1400" dirty="0">
                          <a:solidFill>
                            <a:schemeClr val="bg1">
                              <a:lumMod val="50000"/>
                            </a:schemeClr>
                          </a:solidFill>
                        </a:rPr>
                        <a:t>11/7/2019</a:t>
                      </a:r>
                    </a:p>
                  </a:txBody>
                  <a:tcPr/>
                </a:tc>
                <a:extLst>
                  <a:ext uri="{0D108BD9-81ED-4DB2-BD59-A6C34878D82A}">
                    <a16:rowId xmlns:a16="http://schemas.microsoft.com/office/drawing/2014/main" val="2078409320"/>
                  </a:ext>
                </a:extLst>
              </a:tr>
              <a:tr h="370840">
                <a:tc>
                  <a:txBody>
                    <a:bodyPr/>
                    <a:lstStyle/>
                    <a:p>
                      <a:r>
                        <a:rPr lang="en-US" sz="1400" dirty="0">
                          <a:solidFill>
                            <a:schemeClr val="tx1">
                              <a:lumMod val="50000"/>
                              <a:lumOff val="50000"/>
                            </a:schemeClr>
                          </a:solidFill>
                        </a:rPr>
                        <a:t>R&amp;D Committee Responsibility:  Review and Approval of Research </a:t>
                      </a:r>
                    </a:p>
                  </a:txBody>
                  <a:tcPr/>
                </a:tc>
                <a:tc>
                  <a:txBody>
                    <a:bodyPr/>
                    <a:lstStyle/>
                    <a:p>
                      <a:r>
                        <a:rPr lang="en-US" sz="1400" dirty="0">
                          <a:solidFill>
                            <a:schemeClr val="tx1">
                              <a:lumMod val="50000"/>
                              <a:lumOff val="50000"/>
                            </a:schemeClr>
                          </a:solidFill>
                        </a:rPr>
                        <a:t>Workshop</a:t>
                      </a:r>
                    </a:p>
                  </a:txBody>
                  <a:tcPr/>
                </a:tc>
                <a:tc>
                  <a:txBody>
                    <a:bodyPr/>
                    <a:lstStyle/>
                    <a:p>
                      <a:r>
                        <a:rPr lang="en-US" sz="1400" dirty="0">
                          <a:solidFill>
                            <a:schemeClr val="tx1">
                              <a:lumMod val="50000"/>
                              <a:lumOff val="50000"/>
                            </a:schemeClr>
                          </a:solidFill>
                        </a:rPr>
                        <a:t>12/11/2019</a:t>
                      </a:r>
                    </a:p>
                  </a:txBody>
                  <a:tcPr/>
                </a:tc>
                <a:extLst>
                  <a:ext uri="{0D108BD9-81ED-4DB2-BD59-A6C34878D82A}">
                    <a16:rowId xmlns:a16="http://schemas.microsoft.com/office/drawing/2014/main" val="1277100221"/>
                  </a:ext>
                </a:extLst>
              </a:tr>
              <a:tr h="370840">
                <a:tc>
                  <a:txBody>
                    <a:bodyPr/>
                    <a:lstStyle/>
                    <a:p>
                      <a:r>
                        <a:rPr lang="en-US" sz="1400" dirty="0">
                          <a:solidFill>
                            <a:schemeClr val="tx1">
                              <a:lumMod val="50000"/>
                              <a:lumOff val="50000"/>
                            </a:schemeClr>
                          </a:solidFill>
                        </a:rPr>
                        <a:t>R&amp;D Committee Operations:  Convened Meeting vs. Designated Member Review (DMR)</a:t>
                      </a:r>
                    </a:p>
                  </a:txBody>
                  <a:tcPr/>
                </a:tc>
                <a:tc>
                  <a:txBody>
                    <a:bodyPr/>
                    <a:lstStyle/>
                    <a:p>
                      <a:r>
                        <a:rPr lang="en-US" sz="1400" dirty="0">
                          <a:solidFill>
                            <a:schemeClr val="tx1">
                              <a:lumMod val="50000"/>
                              <a:lumOff val="50000"/>
                            </a:schemeClr>
                          </a:solidFill>
                        </a:rPr>
                        <a:t>Workshop</a:t>
                      </a:r>
                    </a:p>
                  </a:txBody>
                  <a:tcPr/>
                </a:tc>
                <a:tc>
                  <a:txBody>
                    <a:bodyPr/>
                    <a:lstStyle/>
                    <a:p>
                      <a:r>
                        <a:rPr lang="en-US" sz="1400" dirty="0">
                          <a:solidFill>
                            <a:schemeClr val="tx1">
                              <a:lumMod val="50000"/>
                              <a:lumOff val="50000"/>
                            </a:schemeClr>
                          </a:solidFill>
                        </a:rPr>
                        <a:t>12/19/2019</a:t>
                      </a:r>
                    </a:p>
                  </a:txBody>
                  <a:tcPr/>
                </a:tc>
                <a:extLst>
                  <a:ext uri="{0D108BD9-81ED-4DB2-BD59-A6C34878D82A}">
                    <a16:rowId xmlns:a16="http://schemas.microsoft.com/office/drawing/2014/main" val="941142847"/>
                  </a:ext>
                </a:extLst>
              </a:tr>
              <a:tr h="370840">
                <a:tc>
                  <a:txBody>
                    <a:bodyPr/>
                    <a:lstStyle/>
                    <a:p>
                      <a:r>
                        <a:rPr lang="en-US" sz="1400" kern="1200" dirty="0">
                          <a:solidFill>
                            <a:schemeClr val="tx1">
                              <a:lumMod val="50000"/>
                              <a:lumOff val="50000"/>
                            </a:schemeClr>
                          </a:solidFill>
                          <a:latin typeface="+mn-lt"/>
                          <a:ea typeface="+mn-ea"/>
                          <a:cs typeface="+mn-cs"/>
                        </a:rPr>
                        <a:t>R&amp;D Committee Responsibility: Part 1- Review and Approval of Exempt Research</a:t>
                      </a:r>
                    </a:p>
                  </a:txBody>
                  <a:tcPr/>
                </a:tc>
                <a:tc>
                  <a:txBody>
                    <a:bodyPr/>
                    <a:lstStyle/>
                    <a:p>
                      <a:r>
                        <a:rPr lang="en-US" sz="1400" kern="1200" dirty="0">
                          <a:solidFill>
                            <a:schemeClr val="tx1">
                              <a:lumMod val="50000"/>
                              <a:lumOff val="50000"/>
                            </a:schemeClr>
                          </a:solidFill>
                          <a:latin typeface="+mn-lt"/>
                          <a:ea typeface="+mn-ea"/>
                          <a:cs typeface="+mn-cs"/>
                        </a:rPr>
                        <a:t>Workshop</a:t>
                      </a:r>
                    </a:p>
                  </a:txBody>
                  <a:tcPr/>
                </a:tc>
                <a:tc>
                  <a:txBody>
                    <a:bodyPr/>
                    <a:lstStyle/>
                    <a:p>
                      <a:r>
                        <a:rPr lang="en-US" sz="1400" kern="1200" dirty="0">
                          <a:solidFill>
                            <a:schemeClr val="tx1">
                              <a:lumMod val="50000"/>
                              <a:lumOff val="50000"/>
                            </a:schemeClr>
                          </a:solidFill>
                          <a:latin typeface="+mn-lt"/>
                          <a:ea typeface="+mn-ea"/>
                          <a:cs typeface="+mn-cs"/>
                        </a:rPr>
                        <a:t>2/4/2020</a:t>
                      </a:r>
                    </a:p>
                  </a:txBody>
                  <a:tcPr/>
                </a:tc>
                <a:extLst>
                  <a:ext uri="{0D108BD9-81ED-4DB2-BD59-A6C34878D82A}">
                    <a16:rowId xmlns:a16="http://schemas.microsoft.com/office/drawing/2014/main" val="3688344723"/>
                  </a:ext>
                </a:extLst>
              </a:tr>
              <a:tr h="370840">
                <a:tc>
                  <a:txBody>
                    <a:bodyPr/>
                    <a:lstStyle/>
                    <a:p>
                      <a:r>
                        <a:rPr lang="en-US" sz="1400" dirty="0"/>
                        <a:t> R&amp;D Committee Responsibility:  Non-Compliance Review and Reporting</a:t>
                      </a:r>
                    </a:p>
                  </a:txBody>
                  <a:tcPr/>
                </a:tc>
                <a:tc>
                  <a:txBody>
                    <a:bodyPr/>
                    <a:lstStyle/>
                    <a:p>
                      <a:r>
                        <a:rPr lang="en-US" sz="1400" dirty="0"/>
                        <a:t>Workshop</a:t>
                      </a:r>
                    </a:p>
                  </a:txBody>
                  <a:tcPr/>
                </a:tc>
                <a:tc>
                  <a:txBody>
                    <a:bodyPr/>
                    <a:lstStyle/>
                    <a:p>
                      <a:r>
                        <a:rPr lang="en-US" sz="1400" dirty="0"/>
                        <a:t>3/4/2020</a:t>
                      </a:r>
                    </a:p>
                  </a:txBody>
                  <a:tcPr/>
                </a:tc>
                <a:extLst>
                  <a:ext uri="{0D108BD9-81ED-4DB2-BD59-A6C34878D82A}">
                    <a16:rowId xmlns:a16="http://schemas.microsoft.com/office/drawing/2014/main" val="609073132"/>
                  </a:ext>
                </a:extLst>
              </a:tr>
              <a:tr h="370840">
                <a:tc>
                  <a:txBody>
                    <a:bodyPr/>
                    <a:lstStyle/>
                    <a:p>
                      <a:r>
                        <a:rPr lang="en-US" sz="1400" dirty="0"/>
                        <a:t>Review and Approval of Exempt Research:  Part 2 - Capstone Case</a:t>
                      </a:r>
                    </a:p>
                  </a:txBody>
                  <a:tcPr/>
                </a:tc>
                <a:tc>
                  <a:txBody>
                    <a:bodyPr/>
                    <a:lstStyle/>
                    <a:p>
                      <a:r>
                        <a:rPr lang="en-US" sz="1400" dirty="0"/>
                        <a:t>Workshop</a:t>
                      </a:r>
                    </a:p>
                  </a:txBody>
                  <a:tcPr/>
                </a:tc>
                <a:tc>
                  <a:txBody>
                    <a:bodyPr/>
                    <a:lstStyle/>
                    <a:p>
                      <a:r>
                        <a:rPr lang="en-US" sz="1400"/>
                        <a:t>TBD</a:t>
                      </a:r>
                      <a:endParaRPr lang="en-US" sz="1400" dirty="0"/>
                    </a:p>
                  </a:txBody>
                  <a:tcPr/>
                </a:tc>
                <a:extLst>
                  <a:ext uri="{0D108BD9-81ED-4DB2-BD59-A6C34878D82A}">
                    <a16:rowId xmlns:a16="http://schemas.microsoft.com/office/drawing/2014/main" val="2932969090"/>
                  </a:ext>
                </a:extLst>
              </a:tr>
              <a:tr h="370840">
                <a:tc>
                  <a:txBody>
                    <a:bodyPr/>
                    <a:lstStyle/>
                    <a:p>
                      <a:r>
                        <a:rPr lang="en-US" sz="1400" dirty="0"/>
                        <a:t>R&amp;D Committee Responsibility:  Review and Approval of Non-Veterans</a:t>
                      </a:r>
                    </a:p>
                  </a:txBody>
                  <a:tcPr/>
                </a:tc>
                <a:tc>
                  <a:txBody>
                    <a:bodyPr/>
                    <a:lstStyle/>
                    <a:p>
                      <a:r>
                        <a:rPr lang="en-US" sz="1400" dirty="0"/>
                        <a:t>Workshop</a:t>
                      </a:r>
                    </a:p>
                  </a:txBody>
                  <a:tcPr/>
                </a:tc>
                <a:tc>
                  <a:txBody>
                    <a:bodyPr/>
                    <a:lstStyle/>
                    <a:p>
                      <a:r>
                        <a:rPr lang="en-US" sz="1400" dirty="0"/>
                        <a:t>TBD</a:t>
                      </a:r>
                    </a:p>
                  </a:txBody>
                  <a:tcPr/>
                </a:tc>
                <a:extLst>
                  <a:ext uri="{0D108BD9-81ED-4DB2-BD59-A6C34878D82A}">
                    <a16:rowId xmlns:a16="http://schemas.microsoft.com/office/drawing/2014/main" val="2285372376"/>
                  </a:ext>
                </a:extLst>
              </a:tr>
              <a:tr h="370840">
                <a:tc>
                  <a:txBody>
                    <a:bodyPr/>
                    <a:lstStyle/>
                    <a:p>
                      <a:r>
                        <a:rPr lang="en-US" sz="1400" dirty="0"/>
                        <a:t>R&amp;D Committee Responsibility:  Reliance on External IRBs and Oversight of Research approved by External IRBs </a:t>
                      </a:r>
                    </a:p>
                  </a:txBody>
                  <a:tcPr/>
                </a:tc>
                <a:tc>
                  <a:txBody>
                    <a:bodyPr/>
                    <a:lstStyle/>
                    <a:p>
                      <a:r>
                        <a:rPr lang="en-US" sz="1400" dirty="0"/>
                        <a:t>Workshop</a:t>
                      </a:r>
                    </a:p>
                  </a:txBody>
                  <a:tcPr/>
                </a:tc>
                <a:tc>
                  <a:txBody>
                    <a:bodyPr/>
                    <a:lstStyle/>
                    <a:p>
                      <a:r>
                        <a:rPr lang="en-US" sz="1400" dirty="0"/>
                        <a:t>TBD</a:t>
                      </a:r>
                    </a:p>
                  </a:txBody>
                  <a:tcPr/>
                </a:tc>
                <a:extLst>
                  <a:ext uri="{0D108BD9-81ED-4DB2-BD59-A6C34878D82A}">
                    <a16:rowId xmlns:a16="http://schemas.microsoft.com/office/drawing/2014/main" val="124276594"/>
                  </a:ext>
                </a:extLst>
              </a:tr>
              <a:tr h="370840">
                <a:tc>
                  <a:txBody>
                    <a:bodyPr/>
                    <a:lstStyle/>
                    <a:p>
                      <a:r>
                        <a:rPr lang="en-US" sz="1400" dirty="0"/>
                        <a:t>R&amp;D Committee Responsibility:  QI/QA Activities</a:t>
                      </a:r>
                    </a:p>
                  </a:txBody>
                  <a:tcPr/>
                </a:tc>
                <a:tc>
                  <a:txBody>
                    <a:bodyPr/>
                    <a:lstStyle/>
                    <a:p>
                      <a:r>
                        <a:rPr lang="en-US" sz="1400" dirty="0"/>
                        <a:t>Workshop</a:t>
                      </a:r>
                    </a:p>
                  </a:txBody>
                  <a:tcPr/>
                </a:tc>
                <a:tc>
                  <a:txBody>
                    <a:bodyPr/>
                    <a:lstStyle/>
                    <a:p>
                      <a:r>
                        <a:rPr lang="en-US" sz="1400" dirty="0"/>
                        <a:t>TBD</a:t>
                      </a:r>
                    </a:p>
                  </a:txBody>
                  <a:tcPr/>
                </a:tc>
                <a:extLst>
                  <a:ext uri="{0D108BD9-81ED-4DB2-BD59-A6C34878D82A}">
                    <a16:rowId xmlns:a16="http://schemas.microsoft.com/office/drawing/2014/main" val="1666955908"/>
                  </a:ext>
                </a:extLst>
              </a:tr>
            </a:tbl>
          </a:graphicData>
        </a:graphic>
      </p:graphicFrame>
    </p:spTree>
    <p:extLst>
      <p:ext uri="{BB962C8B-B14F-4D97-AF65-F5344CB8AC3E}">
        <p14:creationId xmlns:p14="http://schemas.microsoft.com/office/powerpoint/2010/main" val="12122589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Links</a:t>
            </a:r>
          </a:p>
        </p:txBody>
      </p:sp>
      <p:sp>
        <p:nvSpPr>
          <p:cNvPr id="3" name="Content Placeholder 2"/>
          <p:cNvSpPr>
            <a:spLocks noGrp="1"/>
          </p:cNvSpPr>
          <p:nvPr>
            <p:ph idx="1"/>
          </p:nvPr>
        </p:nvSpPr>
        <p:spPr>
          <a:xfrm>
            <a:off x="152400" y="1752600"/>
            <a:ext cx="8229600" cy="4190513"/>
          </a:xfrm>
        </p:spPr>
        <p:txBody>
          <a:bodyPr/>
          <a:lstStyle/>
          <a:p>
            <a:pPr>
              <a:spcAft>
                <a:spcPts val="3000"/>
              </a:spcAft>
            </a:pPr>
            <a:r>
              <a:rPr lang="en-US" sz="1600" dirty="0">
                <a:hlinkClick r:id="rId3"/>
              </a:rPr>
              <a:t>Revised Common Rule (published January 19, 2017)</a:t>
            </a:r>
            <a:endParaRPr lang="en-US" sz="1600" dirty="0"/>
          </a:p>
          <a:p>
            <a:pPr lvl="1">
              <a:spcAft>
                <a:spcPts val="3000"/>
              </a:spcAft>
            </a:pPr>
            <a:r>
              <a:rPr lang="en-US" sz="1400" dirty="0"/>
              <a:t>Pages 7259 to 7274 contain the Text of the Final Rule</a:t>
            </a:r>
          </a:p>
          <a:p>
            <a:pPr>
              <a:spcAft>
                <a:spcPts val="3000"/>
              </a:spcAft>
            </a:pPr>
            <a:r>
              <a:rPr lang="en-US" sz="1600" dirty="0">
                <a:hlinkClick r:id="rId4"/>
              </a:rPr>
              <a:t>VHA Directive 1200.05</a:t>
            </a:r>
            <a:endParaRPr lang="en-US" sz="1600" dirty="0"/>
          </a:p>
          <a:p>
            <a:pPr>
              <a:spcAft>
                <a:spcPts val="3000"/>
              </a:spcAft>
            </a:pPr>
            <a:r>
              <a:rPr lang="en-US" sz="1600" dirty="0">
                <a:hlinkClick r:id="rId5"/>
              </a:rPr>
              <a:t>VHA Directive 1200.01</a:t>
            </a:r>
            <a:endParaRPr lang="en-US" sz="1600" dirty="0"/>
          </a:p>
          <a:p>
            <a:pPr>
              <a:spcAft>
                <a:spcPts val="3000"/>
              </a:spcAft>
            </a:pPr>
            <a:r>
              <a:rPr lang="en-US" sz="1600" dirty="0">
                <a:hlinkClick r:id="rId6"/>
              </a:rPr>
              <a:t>ORD Policies and Guidance Documents</a:t>
            </a:r>
            <a:endParaRPr lang="en-US" sz="1600" dirty="0"/>
          </a:p>
          <a:p>
            <a:pPr>
              <a:spcAft>
                <a:spcPts val="3000"/>
              </a:spcAft>
            </a:pPr>
            <a:r>
              <a:rPr lang="en-US" sz="1600" dirty="0">
                <a:hlinkClick r:id="rId7"/>
              </a:rPr>
              <a:t>ORPP&amp;E </a:t>
            </a:r>
            <a:r>
              <a:rPr lang="en-US" sz="1600" dirty="0" err="1">
                <a:hlinkClick r:id="rId7"/>
              </a:rPr>
              <a:t>Cyberseminars</a:t>
            </a:r>
            <a:endParaRPr lang="en-US" sz="1600" dirty="0"/>
          </a:p>
          <a:p>
            <a:pPr>
              <a:spcAft>
                <a:spcPts val="3000"/>
              </a:spcAft>
            </a:pPr>
            <a:r>
              <a:rPr lang="en-US" sz="1600" dirty="0">
                <a:hlinkClick r:id="rId8"/>
              </a:rPr>
              <a:t>ORPP&amp;E’s Single IRB webpage</a:t>
            </a:r>
            <a:endParaRPr lang="en-US" sz="1600" dirty="0"/>
          </a:p>
          <a:p>
            <a:pPr>
              <a:spcAft>
                <a:spcPts val="3000"/>
              </a:spcAft>
            </a:pPr>
            <a:r>
              <a:rPr lang="en-US" sz="1600" dirty="0"/>
              <a:t>Coming soon:  Information on VAIRRS</a:t>
            </a:r>
          </a:p>
        </p:txBody>
      </p:sp>
    </p:spTree>
    <p:extLst>
      <p:ext uri="{BB962C8B-B14F-4D97-AF65-F5344CB8AC3E}">
        <p14:creationId xmlns:p14="http://schemas.microsoft.com/office/powerpoint/2010/main" val="3479404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C8C36-1768-4A20-A331-9013E43BDBEC}"/>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46B9C8AC-0583-4ACD-B6F2-1FF8B3E05699}"/>
              </a:ext>
            </a:extLst>
          </p:cNvPr>
          <p:cNvSpPr>
            <a:spLocks noGrp="1"/>
          </p:cNvSpPr>
          <p:nvPr>
            <p:ph idx="1"/>
          </p:nvPr>
        </p:nvSpPr>
        <p:spPr/>
        <p:txBody>
          <a:bodyPr/>
          <a:lstStyle/>
          <a:p>
            <a:r>
              <a:rPr lang="en-US" dirty="0"/>
              <a:t>Brief recap of what it means to be “Exempt”</a:t>
            </a:r>
          </a:p>
          <a:p>
            <a:r>
              <a:rPr lang="en-US" dirty="0"/>
              <a:t>Discuss roles and responsibilities of key entities involved in the initial review and approval of exempt research</a:t>
            </a:r>
          </a:p>
          <a:p>
            <a:r>
              <a:rPr lang="en-US" dirty="0"/>
              <a:t>Review tools for use by exempt determination officials</a:t>
            </a:r>
          </a:p>
          <a:p>
            <a:endParaRPr lang="en-US" dirty="0"/>
          </a:p>
        </p:txBody>
      </p:sp>
      <p:sp>
        <p:nvSpPr>
          <p:cNvPr id="5" name="TextBox 4">
            <a:extLst>
              <a:ext uri="{FF2B5EF4-FFF2-40B4-BE49-F238E27FC236}">
                <a16:creationId xmlns:a16="http://schemas.microsoft.com/office/drawing/2014/main" id="{A533C1D8-31BA-41F8-90D3-D09682ABF620}"/>
              </a:ext>
            </a:extLst>
          </p:cNvPr>
          <p:cNvSpPr txBox="1"/>
          <p:nvPr/>
        </p:nvSpPr>
        <p:spPr>
          <a:xfrm>
            <a:off x="6324600" y="408265"/>
            <a:ext cx="2416629" cy="817245"/>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400" dirty="0"/>
              <a:t>Dial in</a:t>
            </a:r>
            <a:r>
              <a:rPr lang="en-US" sz="1400" dirty="0">
                <a:solidFill>
                  <a:schemeClr val="tx1"/>
                </a:solidFill>
              </a:rPr>
              <a:t>:  (631) 992-3221</a:t>
            </a:r>
          </a:p>
          <a:p>
            <a:r>
              <a:rPr lang="en-US" sz="1400" dirty="0"/>
              <a:t>Access Code:  121-569-047</a:t>
            </a:r>
            <a:endParaRPr lang="en-US" sz="1400" dirty="0">
              <a:solidFill>
                <a:schemeClr val="tx1"/>
              </a:solidFill>
            </a:endParaRPr>
          </a:p>
          <a:p>
            <a:r>
              <a:rPr lang="en-US" sz="1400" dirty="0"/>
              <a:t>Slides in “Handout” Tab</a:t>
            </a:r>
          </a:p>
        </p:txBody>
      </p:sp>
    </p:spTree>
    <p:extLst>
      <p:ext uri="{BB962C8B-B14F-4D97-AF65-F5344CB8AC3E}">
        <p14:creationId xmlns:p14="http://schemas.microsoft.com/office/powerpoint/2010/main" val="3484407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58E82-31DD-41BC-AEA2-EC15E6B4B399}"/>
              </a:ext>
            </a:extLst>
          </p:cNvPr>
          <p:cNvSpPr>
            <a:spLocks noGrp="1"/>
          </p:cNvSpPr>
          <p:nvPr>
            <p:ph type="title"/>
          </p:nvPr>
        </p:nvSpPr>
        <p:spPr/>
        <p:txBody>
          <a:bodyPr/>
          <a:lstStyle/>
          <a:p>
            <a:r>
              <a:rPr lang="en-US" dirty="0"/>
              <a:t>What does it mean to be Exempt?</a:t>
            </a:r>
          </a:p>
        </p:txBody>
      </p:sp>
      <p:sp>
        <p:nvSpPr>
          <p:cNvPr id="3" name="Content Placeholder 2">
            <a:extLst>
              <a:ext uri="{FF2B5EF4-FFF2-40B4-BE49-F238E27FC236}">
                <a16:creationId xmlns:a16="http://schemas.microsoft.com/office/drawing/2014/main" id="{FFF60489-D018-4C12-B117-7D6272143E30}"/>
              </a:ext>
            </a:extLst>
          </p:cNvPr>
          <p:cNvSpPr>
            <a:spLocks noGrp="1"/>
          </p:cNvSpPr>
          <p:nvPr>
            <p:ph idx="1"/>
          </p:nvPr>
        </p:nvSpPr>
        <p:spPr>
          <a:xfrm>
            <a:off x="457200" y="1935650"/>
            <a:ext cx="8229600" cy="4190513"/>
          </a:xfrm>
        </p:spPr>
        <p:txBody>
          <a:bodyPr/>
          <a:lstStyle/>
          <a:p>
            <a:r>
              <a:rPr lang="en-US" sz="2200" dirty="0"/>
              <a:t>Exempt from the Common Rule</a:t>
            </a:r>
          </a:p>
          <a:p>
            <a:pPr lvl="1"/>
            <a:r>
              <a:rPr lang="en-US" sz="2000" dirty="0"/>
              <a:t>Generally means not subject to the requirements of the Common Rule, but it is important to note that “exempt” does not mean exempt from all of the requirements of the Common Rule </a:t>
            </a:r>
          </a:p>
          <a:p>
            <a:pPr lvl="2"/>
            <a:r>
              <a:rPr lang="en-US" sz="1600" dirty="0"/>
              <a:t>Some of the categories of human subject studies determined to be exempt under the 2018 Requirements require limited IRB review as a condition of the exemption</a:t>
            </a:r>
          </a:p>
          <a:p>
            <a:r>
              <a:rPr lang="en-US" sz="2200" dirty="0"/>
              <a:t>As a covered entity VA is not exempt from the Privacy Rule and the Privacy Act</a:t>
            </a:r>
          </a:p>
          <a:p>
            <a:pPr lvl="1"/>
            <a:r>
              <a:rPr lang="en-US" sz="2000" dirty="0"/>
              <a:t>HIPAA requirements apply to exempt research involving protected health information (PHI)</a:t>
            </a:r>
          </a:p>
          <a:p>
            <a:pPr lvl="2"/>
            <a:r>
              <a:rPr lang="en-US" sz="1600" dirty="0"/>
              <a:t>PHI is defined as Individually-identifiable health information transmitted or maintained in any form or medium by a covered entity (VHA Directive 1605.01 para 3vv)</a:t>
            </a:r>
          </a:p>
          <a:p>
            <a:pPr marL="457200" lvl="1" indent="0">
              <a:buNone/>
            </a:pPr>
            <a:endParaRPr lang="en-US" sz="2000" dirty="0"/>
          </a:p>
        </p:txBody>
      </p:sp>
    </p:spTree>
    <p:extLst>
      <p:ext uri="{BB962C8B-B14F-4D97-AF65-F5344CB8AC3E}">
        <p14:creationId xmlns:p14="http://schemas.microsoft.com/office/powerpoint/2010/main" val="471935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B300D-0B74-4172-97FB-E5A052470E5B}"/>
              </a:ext>
            </a:extLst>
          </p:cNvPr>
          <p:cNvSpPr>
            <a:spLocks noGrp="1"/>
          </p:cNvSpPr>
          <p:nvPr>
            <p:ph type="title"/>
          </p:nvPr>
        </p:nvSpPr>
        <p:spPr>
          <a:xfrm>
            <a:off x="304800" y="304800"/>
            <a:ext cx="8458200" cy="1290637"/>
          </a:xfrm>
        </p:spPr>
        <p:txBody>
          <a:bodyPr/>
          <a:lstStyle/>
          <a:p>
            <a:r>
              <a:rPr lang="en-US" sz="3000" dirty="0"/>
              <a:t>When Does a Study Qualify for Exemption:  Exempt Categories under the 2018 Requirements</a:t>
            </a:r>
          </a:p>
        </p:txBody>
      </p:sp>
      <p:sp>
        <p:nvSpPr>
          <p:cNvPr id="3" name="Content Placeholder 2">
            <a:extLst>
              <a:ext uri="{FF2B5EF4-FFF2-40B4-BE49-F238E27FC236}">
                <a16:creationId xmlns:a16="http://schemas.microsoft.com/office/drawing/2014/main" id="{17B06E50-8887-40DB-85AA-B739A6955D4F}"/>
              </a:ext>
            </a:extLst>
          </p:cNvPr>
          <p:cNvSpPr>
            <a:spLocks noGrp="1"/>
          </p:cNvSpPr>
          <p:nvPr>
            <p:ph idx="1"/>
          </p:nvPr>
        </p:nvSpPr>
        <p:spPr/>
        <p:txBody>
          <a:bodyPr/>
          <a:lstStyle/>
          <a:p>
            <a:pPr>
              <a:spcBef>
                <a:spcPts val="1200"/>
              </a:spcBef>
            </a:pPr>
            <a:r>
              <a:rPr lang="en-US" sz="2400" dirty="0"/>
              <a:t>Research activities in which the only involvement of human subjects will be in </a:t>
            </a:r>
            <a:r>
              <a:rPr lang="en-US" sz="2400" b="1" i="1" dirty="0"/>
              <a:t>one or more </a:t>
            </a:r>
            <a:r>
              <a:rPr lang="en-US" sz="2400" dirty="0"/>
              <a:t>of the eight* categories outlined in the Common Rule (38 CFR 16.104(d)) may be exempt from the Common Rule</a:t>
            </a:r>
          </a:p>
          <a:p>
            <a:pPr lvl="1">
              <a:spcBef>
                <a:spcPts val="1200"/>
              </a:spcBef>
            </a:pPr>
            <a:r>
              <a:rPr lang="en-US" sz="2000" dirty="0"/>
              <a:t>*Exempt category 7 which requires obtaining Broad Consent is not implementable in the VA, thus use of this category is not feasible</a:t>
            </a:r>
          </a:p>
          <a:p>
            <a:r>
              <a:rPr lang="en-US" sz="2400" dirty="0"/>
              <a:t>All research activity(</a:t>
            </a:r>
            <a:r>
              <a:rPr lang="en-US" sz="2400" dirty="0" err="1"/>
              <a:t>ies</a:t>
            </a:r>
            <a:r>
              <a:rPr lang="en-US" sz="2400" dirty="0"/>
              <a:t>) must meet the requirements of the exempt categories selected</a:t>
            </a:r>
          </a:p>
          <a:p>
            <a:r>
              <a:rPr lang="en-US" sz="2400" dirty="0"/>
              <a:t>If limited IRB review is required, the IRB must determine that the limited IRB review criteria are met</a:t>
            </a:r>
          </a:p>
          <a:p>
            <a:pPr marL="0" indent="0">
              <a:buNone/>
            </a:pPr>
            <a:endParaRPr lang="en-US" sz="2400" dirty="0"/>
          </a:p>
          <a:p>
            <a:pPr marL="0" indent="0">
              <a:buNone/>
            </a:pPr>
            <a:r>
              <a:rPr lang="en-US" sz="2000" dirty="0"/>
              <a:t>Refer to handout for a list of exempt categories</a:t>
            </a:r>
          </a:p>
          <a:p>
            <a:pPr marL="0" indent="0">
              <a:buNone/>
            </a:pPr>
            <a:endParaRPr lang="en-US" sz="2400" dirty="0"/>
          </a:p>
        </p:txBody>
      </p:sp>
    </p:spTree>
    <p:extLst>
      <p:ext uri="{BB962C8B-B14F-4D97-AF65-F5344CB8AC3E}">
        <p14:creationId xmlns:p14="http://schemas.microsoft.com/office/powerpoint/2010/main" val="526435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166D5-7823-4EE6-8258-9A5CB7816129}"/>
              </a:ext>
            </a:extLst>
          </p:cNvPr>
          <p:cNvSpPr>
            <a:spLocks noGrp="1"/>
          </p:cNvSpPr>
          <p:nvPr>
            <p:ph type="title"/>
          </p:nvPr>
        </p:nvSpPr>
        <p:spPr/>
        <p:txBody>
          <a:bodyPr/>
          <a:lstStyle/>
          <a:p>
            <a:br>
              <a:rPr lang="en-US" dirty="0"/>
            </a:br>
            <a:r>
              <a:rPr lang="en-US" dirty="0"/>
              <a:t>Island Hopping:  </a:t>
            </a:r>
            <a:br>
              <a:rPr lang="en-US" dirty="0"/>
            </a:br>
            <a:r>
              <a:rPr lang="en-US" dirty="0"/>
              <a:t>Approving Exempt Research</a:t>
            </a:r>
          </a:p>
        </p:txBody>
      </p:sp>
      <p:pic>
        <p:nvPicPr>
          <p:cNvPr id="9" name="Content Placeholder 8">
            <a:extLst>
              <a:ext uri="{FF2B5EF4-FFF2-40B4-BE49-F238E27FC236}">
                <a16:creationId xmlns:a16="http://schemas.microsoft.com/office/drawing/2014/main" id="{7D26B50E-B325-44AE-BBE7-0358EE4C209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42254" y="2057400"/>
            <a:ext cx="6059491" cy="4006596"/>
          </a:xfrm>
        </p:spPr>
      </p:pic>
      <p:grpSp>
        <p:nvGrpSpPr>
          <p:cNvPr id="23" name="Group 22">
            <a:extLst>
              <a:ext uri="{FF2B5EF4-FFF2-40B4-BE49-F238E27FC236}">
                <a16:creationId xmlns:a16="http://schemas.microsoft.com/office/drawing/2014/main" id="{03091242-7543-4C53-A96F-1C4DAE2F0BBF}"/>
              </a:ext>
            </a:extLst>
          </p:cNvPr>
          <p:cNvGrpSpPr/>
          <p:nvPr/>
        </p:nvGrpSpPr>
        <p:grpSpPr>
          <a:xfrm>
            <a:off x="891291" y="1808363"/>
            <a:ext cx="6931212" cy="3791478"/>
            <a:chOff x="891291" y="1808363"/>
            <a:chExt cx="6931212" cy="3791478"/>
          </a:xfrm>
        </p:grpSpPr>
        <p:sp>
          <p:nvSpPr>
            <p:cNvPr id="10" name="TextBox 9">
              <a:extLst>
                <a:ext uri="{FF2B5EF4-FFF2-40B4-BE49-F238E27FC236}">
                  <a16:creationId xmlns:a16="http://schemas.microsoft.com/office/drawing/2014/main" id="{22D54E4D-C491-4E10-B8B9-BFAB8E0BBD01}"/>
                </a:ext>
              </a:extLst>
            </p:cNvPr>
            <p:cNvSpPr txBox="1"/>
            <p:nvPr/>
          </p:nvSpPr>
          <p:spPr>
            <a:xfrm>
              <a:off x="1916782" y="1808363"/>
              <a:ext cx="1340047" cy="738664"/>
            </a:xfrm>
            <a:prstGeom prst="rect">
              <a:avLst/>
            </a:prstGeom>
            <a:noFill/>
          </p:spPr>
          <p:txBody>
            <a:bodyPr wrap="square" rtlCol="0">
              <a:spAutoFit/>
            </a:bodyPr>
            <a:lstStyle/>
            <a:p>
              <a:pPr algn="ctr"/>
              <a:r>
                <a:rPr lang="en-US" sz="1400" b="1" dirty="0"/>
                <a:t>Exempt Determination Official</a:t>
              </a:r>
            </a:p>
          </p:txBody>
        </p:sp>
        <p:sp>
          <p:nvSpPr>
            <p:cNvPr id="11" name="TextBox 10">
              <a:extLst>
                <a:ext uri="{FF2B5EF4-FFF2-40B4-BE49-F238E27FC236}">
                  <a16:creationId xmlns:a16="http://schemas.microsoft.com/office/drawing/2014/main" id="{69F2C36F-11B4-428B-BB3E-7DB2F91197FE}"/>
                </a:ext>
              </a:extLst>
            </p:cNvPr>
            <p:cNvSpPr txBox="1"/>
            <p:nvPr/>
          </p:nvSpPr>
          <p:spPr>
            <a:xfrm>
              <a:off x="3469245" y="1936325"/>
              <a:ext cx="764445" cy="738664"/>
            </a:xfrm>
            <a:prstGeom prst="rect">
              <a:avLst/>
            </a:prstGeom>
            <a:noFill/>
          </p:spPr>
          <p:txBody>
            <a:bodyPr wrap="square" rtlCol="0">
              <a:spAutoFit/>
            </a:bodyPr>
            <a:lstStyle/>
            <a:p>
              <a:pPr algn="ctr"/>
              <a:r>
                <a:rPr lang="en-US" sz="1400" b="1" dirty="0"/>
                <a:t>IRB &amp; Privacy Board</a:t>
              </a:r>
            </a:p>
          </p:txBody>
        </p:sp>
        <p:sp>
          <p:nvSpPr>
            <p:cNvPr id="13" name="TextBox 12">
              <a:extLst>
                <a:ext uri="{FF2B5EF4-FFF2-40B4-BE49-F238E27FC236}">
                  <a16:creationId xmlns:a16="http://schemas.microsoft.com/office/drawing/2014/main" id="{22BB594F-6F4F-4343-B875-429DB6CE1369}"/>
                </a:ext>
              </a:extLst>
            </p:cNvPr>
            <p:cNvSpPr txBox="1"/>
            <p:nvPr/>
          </p:nvSpPr>
          <p:spPr>
            <a:xfrm>
              <a:off x="4538307" y="2864450"/>
              <a:ext cx="1803314" cy="307777"/>
            </a:xfrm>
            <a:prstGeom prst="rect">
              <a:avLst/>
            </a:prstGeom>
            <a:noFill/>
          </p:spPr>
          <p:txBody>
            <a:bodyPr wrap="none" rtlCol="0">
              <a:spAutoFit/>
            </a:bodyPr>
            <a:lstStyle/>
            <a:p>
              <a:r>
                <a:rPr lang="en-US" sz="1400" b="1" dirty="0"/>
                <a:t>Other subcommittees</a:t>
              </a:r>
            </a:p>
          </p:txBody>
        </p:sp>
        <p:sp>
          <p:nvSpPr>
            <p:cNvPr id="14" name="TextBox 13">
              <a:extLst>
                <a:ext uri="{FF2B5EF4-FFF2-40B4-BE49-F238E27FC236}">
                  <a16:creationId xmlns:a16="http://schemas.microsoft.com/office/drawing/2014/main" id="{2699ECFB-B5C2-496F-A351-99A88C319CE8}"/>
                </a:ext>
              </a:extLst>
            </p:cNvPr>
            <p:cNvSpPr txBox="1"/>
            <p:nvPr/>
          </p:nvSpPr>
          <p:spPr>
            <a:xfrm>
              <a:off x="3851468" y="3703313"/>
              <a:ext cx="1268874" cy="307777"/>
            </a:xfrm>
            <a:prstGeom prst="rect">
              <a:avLst/>
            </a:prstGeom>
            <a:noFill/>
          </p:spPr>
          <p:txBody>
            <a:bodyPr wrap="none" rtlCol="0">
              <a:spAutoFit/>
            </a:bodyPr>
            <a:lstStyle/>
            <a:p>
              <a:r>
                <a:rPr lang="en-US" sz="1400" b="1" dirty="0"/>
                <a:t>Privacy Officer</a:t>
              </a:r>
            </a:p>
          </p:txBody>
        </p:sp>
        <p:sp>
          <p:nvSpPr>
            <p:cNvPr id="15" name="TextBox 14">
              <a:extLst>
                <a:ext uri="{FF2B5EF4-FFF2-40B4-BE49-F238E27FC236}">
                  <a16:creationId xmlns:a16="http://schemas.microsoft.com/office/drawing/2014/main" id="{3AE34EB2-4E14-4245-A310-8524023C0437}"/>
                </a:ext>
              </a:extLst>
            </p:cNvPr>
            <p:cNvSpPr txBox="1"/>
            <p:nvPr/>
          </p:nvSpPr>
          <p:spPr>
            <a:xfrm>
              <a:off x="5993155" y="3543939"/>
              <a:ext cx="1829348" cy="523220"/>
            </a:xfrm>
            <a:prstGeom prst="rect">
              <a:avLst/>
            </a:prstGeom>
            <a:noFill/>
          </p:spPr>
          <p:txBody>
            <a:bodyPr wrap="square" rtlCol="0">
              <a:spAutoFit/>
            </a:bodyPr>
            <a:lstStyle/>
            <a:p>
              <a:pPr algn="ctr"/>
              <a:r>
                <a:rPr lang="en-US" sz="1400" b="1" dirty="0"/>
                <a:t>Information  System Security Officer</a:t>
              </a:r>
            </a:p>
          </p:txBody>
        </p:sp>
        <p:sp>
          <p:nvSpPr>
            <p:cNvPr id="16" name="TextBox 15">
              <a:extLst>
                <a:ext uri="{FF2B5EF4-FFF2-40B4-BE49-F238E27FC236}">
                  <a16:creationId xmlns:a16="http://schemas.microsoft.com/office/drawing/2014/main" id="{E7E44C38-920A-46F3-A853-3DE8B83484ED}"/>
                </a:ext>
              </a:extLst>
            </p:cNvPr>
            <p:cNvSpPr txBox="1"/>
            <p:nvPr/>
          </p:nvSpPr>
          <p:spPr>
            <a:xfrm>
              <a:off x="6428660" y="4795804"/>
              <a:ext cx="1393843" cy="307777"/>
            </a:xfrm>
            <a:prstGeom prst="rect">
              <a:avLst/>
            </a:prstGeom>
            <a:noFill/>
          </p:spPr>
          <p:txBody>
            <a:bodyPr wrap="none" rtlCol="0">
              <a:spAutoFit/>
            </a:bodyPr>
            <a:lstStyle/>
            <a:p>
              <a:r>
                <a:rPr lang="en-US" sz="1400" b="1" dirty="0"/>
                <a:t>R&amp;D Committee</a:t>
              </a:r>
            </a:p>
          </p:txBody>
        </p:sp>
        <p:sp>
          <p:nvSpPr>
            <p:cNvPr id="17" name="TextBox 16">
              <a:extLst>
                <a:ext uri="{FF2B5EF4-FFF2-40B4-BE49-F238E27FC236}">
                  <a16:creationId xmlns:a16="http://schemas.microsoft.com/office/drawing/2014/main" id="{3832DEBC-305A-4017-B69F-5380FBE9CE70}"/>
                </a:ext>
              </a:extLst>
            </p:cNvPr>
            <p:cNvSpPr txBox="1"/>
            <p:nvPr/>
          </p:nvSpPr>
          <p:spPr>
            <a:xfrm>
              <a:off x="4917695" y="4234399"/>
              <a:ext cx="1044538" cy="523220"/>
            </a:xfrm>
            <a:prstGeom prst="rect">
              <a:avLst/>
            </a:prstGeom>
            <a:noFill/>
          </p:spPr>
          <p:txBody>
            <a:bodyPr wrap="square" rtlCol="0">
              <a:spAutoFit/>
            </a:bodyPr>
            <a:lstStyle/>
            <a:p>
              <a:pPr algn="ctr"/>
              <a:r>
                <a:rPr lang="en-US" sz="1400" b="1" dirty="0"/>
                <a:t>ACOS/</a:t>
              </a:r>
            </a:p>
            <a:p>
              <a:pPr algn="ctr"/>
              <a:r>
                <a:rPr lang="en-US" sz="1400" b="1" dirty="0"/>
                <a:t>R&amp;D</a:t>
              </a:r>
            </a:p>
          </p:txBody>
        </p:sp>
        <p:sp>
          <p:nvSpPr>
            <p:cNvPr id="18" name="TextBox 17">
              <a:extLst>
                <a:ext uri="{FF2B5EF4-FFF2-40B4-BE49-F238E27FC236}">
                  <a16:creationId xmlns:a16="http://schemas.microsoft.com/office/drawing/2014/main" id="{57D29F29-0EEB-4750-8317-65E54FF9A363}"/>
                </a:ext>
              </a:extLst>
            </p:cNvPr>
            <p:cNvSpPr txBox="1"/>
            <p:nvPr/>
          </p:nvSpPr>
          <p:spPr>
            <a:xfrm>
              <a:off x="891291" y="2674989"/>
              <a:ext cx="1025491" cy="523220"/>
            </a:xfrm>
            <a:prstGeom prst="rect">
              <a:avLst/>
            </a:prstGeom>
            <a:noFill/>
          </p:spPr>
          <p:txBody>
            <a:bodyPr wrap="square" rtlCol="0">
              <a:spAutoFit/>
            </a:bodyPr>
            <a:lstStyle/>
            <a:p>
              <a:pPr algn="ctr"/>
              <a:r>
                <a:rPr lang="en-US" sz="1400" b="1" dirty="0"/>
                <a:t>Research Office</a:t>
              </a:r>
            </a:p>
          </p:txBody>
        </p:sp>
        <p:pic>
          <p:nvPicPr>
            <p:cNvPr id="4" name="Picture 3">
              <a:extLst>
                <a:ext uri="{FF2B5EF4-FFF2-40B4-BE49-F238E27FC236}">
                  <a16:creationId xmlns:a16="http://schemas.microsoft.com/office/drawing/2014/main" id="{1169A481-D124-48EF-8E23-A3EB326B1D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2254" y="4084698"/>
              <a:ext cx="1320969" cy="1207366"/>
            </a:xfrm>
            <a:prstGeom prst="rect">
              <a:avLst/>
            </a:prstGeom>
          </p:spPr>
        </p:pic>
        <p:sp>
          <p:nvSpPr>
            <p:cNvPr id="20" name="TextBox 19">
              <a:extLst>
                <a:ext uri="{FF2B5EF4-FFF2-40B4-BE49-F238E27FC236}">
                  <a16:creationId xmlns:a16="http://schemas.microsoft.com/office/drawing/2014/main" id="{6EC74E5F-97D1-46B9-9A80-2CB2D53EDDE4}"/>
                </a:ext>
              </a:extLst>
            </p:cNvPr>
            <p:cNvSpPr txBox="1"/>
            <p:nvPr/>
          </p:nvSpPr>
          <p:spPr>
            <a:xfrm>
              <a:off x="1464040" y="5292064"/>
              <a:ext cx="1616449" cy="307777"/>
            </a:xfrm>
            <a:prstGeom prst="rect">
              <a:avLst/>
            </a:prstGeom>
            <a:noFill/>
          </p:spPr>
          <p:txBody>
            <a:bodyPr wrap="square" rtlCol="0">
              <a:spAutoFit/>
            </a:bodyPr>
            <a:lstStyle/>
            <a:p>
              <a:pPr algn="ctr"/>
              <a:r>
                <a:rPr lang="en-US" sz="1400" b="1" dirty="0"/>
                <a:t>COI Administrator</a:t>
              </a:r>
            </a:p>
          </p:txBody>
        </p:sp>
      </p:grpSp>
    </p:spTree>
    <p:extLst>
      <p:ext uri="{BB962C8B-B14F-4D97-AF65-F5344CB8AC3E}">
        <p14:creationId xmlns:p14="http://schemas.microsoft.com/office/powerpoint/2010/main" val="3002425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9CB9A-832A-45DB-8B31-79FB1E0D43B2}"/>
              </a:ext>
            </a:extLst>
          </p:cNvPr>
          <p:cNvSpPr>
            <a:spLocks noGrp="1"/>
          </p:cNvSpPr>
          <p:nvPr>
            <p:ph type="title"/>
          </p:nvPr>
        </p:nvSpPr>
        <p:spPr/>
        <p:txBody>
          <a:bodyPr/>
          <a:lstStyle/>
          <a:p>
            <a:r>
              <a:rPr lang="en-US" dirty="0"/>
              <a:t>Initial Review and Approval of Exempt Research:  Roles and Responsibilities</a:t>
            </a:r>
          </a:p>
        </p:txBody>
      </p:sp>
      <p:sp>
        <p:nvSpPr>
          <p:cNvPr id="3" name="Content Placeholder 2">
            <a:extLst>
              <a:ext uri="{FF2B5EF4-FFF2-40B4-BE49-F238E27FC236}">
                <a16:creationId xmlns:a16="http://schemas.microsoft.com/office/drawing/2014/main" id="{E2AE8BFC-CE41-4FCF-A8A8-28C804E7CD03}"/>
              </a:ext>
            </a:extLst>
          </p:cNvPr>
          <p:cNvSpPr>
            <a:spLocks noGrp="1"/>
          </p:cNvSpPr>
          <p:nvPr>
            <p:ph idx="1"/>
          </p:nvPr>
        </p:nvSpPr>
        <p:spPr/>
        <p:txBody>
          <a:bodyPr/>
          <a:lstStyle/>
          <a:p>
            <a:r>
              <a:rPr lang="en-US" sz="2200" dirty="0">
                <a:hlinkClick r:id="rId3" action="ppaction://hlinkfile"/>
              </a:rPr>
              <a:t>Roles and responsibilities of key entities involved in the initial review and approval of Exempt HSR </a:t>
            </a:r>
            <a:endParaRPr lang="en-US" sz="2200" dirty="0"/>
          </a:p>
          <a:p>
            <a:r>
              <a:rPr lang="en-US" sz="2200" dirty="0"/>
              <a:t>This tool can be used to identify the individual(s) and/or committee(s) at your Institution that play a role in the review and approval of human subjects research that is exempt from the Common Rule   </a:t>
            </a:r>
          </a:p>
          <a:p>
            <a:r>
              <a:rPr lang="en-US" sz="2200" dirty="0"/>
              <a:t>Depending on your local processes and procedures for the review and approval of exempt research, additional columns and rows can be added to the table</a:t>
            </a:r>
          </a:p>
        </p:txBody>
      </p:sp>
    </p:spTree>
    <p:extLst>
      <p:ext uri="{BB962C8B-B14F-4D97-AF65-F5344CB8AC3E}">
        <p14:creationId xmlns:p14="http://schemas.microsoft.com/office/powerpoint/2010/main" val="1053577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92E6A-530D-4FA5-ADD4-7F6BF08555DA}"/>
              </a:ext>
            </a:extLst>
          </p:cNvPr>
          <p:cNvSpPr>
            <a:spLocks noGrp="1"/>
          </p:cNvSpPr>
          <p:nvPr>
            <p:ph type="title"/>
          </p:nvPr>
        </p:nvSpPr>
        <p:spPr/>
        <p:txBody>
          <a:bodyPr/>
          <a:lstStyle/>
          <a:p>
            <a:r>
              <a:rPr lang="en-US" dirty="0"/>
              <a:t>Poll 1:  Making Exempt Determinations</a:t>
            </a:r>
          </a:p>
        </p:txBody>
      </p:sp>
      <p:sp>
        <p:nvSpPr>
          <p:cNvPr id="3" name="Content Placeholder 2">
            <a:extLst>
              <a:ext uri="{FF2B5EF4-FFF2-40B4-BE49-F238E27FC236}">
                <a16:creationId xmlns:a16="http://schemas.microsoft.com/office/drawing/2014/main" id="{66DAEE0E-4967-49AD-BF43-3B96A2969858}"/>
              </a:ext>
            </a:extLst>
          </p:cNvPr>
          <p:cNvSpPr>
            <a:spLocks noGrp="1"/>
          </p:cNvSpPr>
          <p:nvPr>
            <p:ph idx="1"/>
          </p:nvPr>
        </p:nvSpPr>
        <p:spPr/>
        <p:txBody>
          <a:bodyPr/>
          <a:lstStyle/>
          <a:p>
            <a:pPr marL="0" indent="0">
              <a:buNone/>
            </a:pPr>
            <a:r>
              <a:rPr lang="en-US" dirty="0"/>
              <a:t>Who is responsible for making Exempt Determinations for your Facility?</a:t>
            </a:r>
          </a:p>
          <a:p>
            <a:pPr marL="514350" indent="-514350">
              <a:buAutoNum type="alphaLcPeriod"/>
            </a:pPr>
            <a:r>
              <a:rPr lang="en-US" dirty="0"/>
              <a:t>IRB Chair and/or Members</a:t>
            </a:r>
          </a:p>
          <a:p>
            <a:pPr marL="514350" indent="-514350">
              <a:buAutoNum type="alphaLcPeriod"/>
            </a:pPr>
            <a:r>
              <a:rPr lang="en-US" dirty="0"/>
              <a:t>R&amp;D Committee Chair and/or Members</a:t>
            </a:r>
          </a:p>
          <a:p>
            <a:pPr marL="514350" indent="-514350">
              <a:buAutoNum type="alphaLcPeriod"/>
            </a:pPr>
            <a:r>
              <a:rPr lang="en-US" dirty="0"/>
              <a:t>IRB Administrator and/or Research Office Staff </a:t>
            </a:r>
          </a:p>
          <a:p>
            <a:pPr marL="514350" indent="-514350">
              <a:buAutoNum type="alphaLcPeriod"/>
            </a:pPr>
            <a:r>
              <a:rPr lang="en-US" dirty="0"/>
              <a:t>Other Designated Exempt Determination Official</a:t>
            </a:r>
          </a:p>
          <a:p>
            <a:pPr marL="514350" indent="-514350">
              <a:buAutoNum type="alphaLcPeriod"/>
            </a:pPr>
            <a:r>
              <a:rPr lang="en-US" dirty="0"/>
              <a:t>Unknown/Not Applicable to my Role</a:t>
            </a:r>
          </a:p>
          <a:p>
            <a:pPr marL="514350" indent="-514350">
              <a:buAutoNum type="alphaLcPeriod"/>
            </a:pPr>
            <a:endParaRPr lang="en-US" dirty="0"/>
          </a:p>
        </p:txBody>
      </p:sp>
    </p:spTree>
    <p:extLst>
      <p:ext uri="{BB962C8B-B14F-4D97-AF65-F5344CB8AC3E}">
        <p14:creationId xmlns:p14="http://schemas.microsoft.com/office/powerpoint/2010/main" val="3421671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DEA33-D83D-458A-A70D-F3FFD2E0DC0E}"/>
              </a:ext>
            </a:extLst>
          </p:cNvPr>
          <p:cNvSpPr>
            <a:spLocks noGrp="1"/>
          </p:cNvSpPr>
          <p:nvPr>
            <p:ph type="title"/>
          </p:nvPr>
        </p:nvSpPr>
        <p:spPr/>
        <p:txBody>
          <a:bodyPr/>
          <a:lstStyle/>
          <a:p>
            <a:r>
              <a:rPr lang="en-US" dirty="0"/>
              <a:t>Who Can Make Exempt Determinations for VA Research?</a:t>
            </a:r>
          </a:p>
        </p:txBody>
      </p:sp>
      <p:sp>
        <p:nvSpPr>
          <p:cNvPr id="5" name="Content Placeholder 4">
            <a:extLst>
              <a:ext uri="{FF2B5EF4-FFF2-40B4-BE49-F238E27FC236}">
                <a16:creationId xmlns:a16="http://schemas.microsoft.com/office/drawing/2014/main" id="{75B4E690-A1E4-4009-AD0A-188FE47C512F}"/>
              </a:ext>
            </a:extLst>
          </p:cNvPr>
          <p:cNvSpPr>
            <a:spLocks noGrp="1"/>
          </p:cNvSpPr>
          <p:nvPr>
            <p:ph idx="1"/>
          </p:nvPr>
        </p:nvSpPr>
        <p:spPr/>
        <p:txBody>
          <a:bodyPr/>
          <a:lstStyle/>
          <a:p>
            <a:r>
              <a:rPr lang="en-US" sz="2200" dirty="0"/>
              <a:t>IRB Chair</a:t>
            </a:r>
          </a:p>
          <a:p>
            <a:r>
              <a:rPr lang="en-US" sz="2200" dirty="0"/>
              <a:t>Experienced IRB Member</a:t>
            </a:r>
            <a:r>
              <a:rPr lang="en-US" sz="2400" dirty="0"/>
              <a:t> </a:t>
            </a:r>
          </a:p>
          <a:p>
            <a:pPr lvl="1"/>
            <a:r>
              <a:rPr lang="en-US" sz="2000" dirty="0"/>
              <a:t>Past or Present</a:t>
            </a:r>
          </a:p>
          <a:p>
            <a:r>
              <a:rPr lang="en-US" sz="2200" dirty="0"/>
              <a:t>Qualified administrative staff with expertise in applying human research exempt regulations</a:t>
            </a:r>
          </a:p>
          <a:p>
            <a:pPr lvl="1"/>
            <a:r>
              <a:rPr lang="en-US" sz="2000" dirty="0"/>
              <a:t>SOPs should define who makes exempt determinations for your institution</a:t>
            </a:r>
          </a:p>
          <a:p>
            <a:pPr lvl="2"/>
            <a:r>
              <a:rPr lang="en-US" sz="2000" dirty="0"/>
              <a:t>Although not required, an appointment letter can be used to designate exempt determination officials</a:t>
            </a:r>
          </a:p>
          <a:p>
            <a:pPr lvl="1"/>
            <a:r>
              <a:rPr lang="en-US" sz="2000" dirty="0"/>
              <a:t>SOPs should define required qualifications and training</a:t>
            </a:r>
          </a:p>
          <a:p>
            <a:r>
              <a:rPr lang="en-US" sz="2200" dirty="0"/>
              <a:t>An investigator may not self-certify that their study is exempt</a:t>
            </a:r>
          </a:p>
        </p:txBody>
      </p:sp>
    </p:spTree>
    <p:extLst>
      <p:ext uri="{BB962C8B-B14F-4D97-AF65-F5344CB8AC3E}">
        <p14:creationId xmlns:p14="http://schemas.microsoft.com/office/powerpoint/2010/main" val="499943474"/>
      </p:ext>
    </p:extLst>
  </p:cSld>
  <p:clrMapOvr>
    <a:masterClrMapping/>
  </p:clrMapOvr>
</p:sld>
</file>

<file path=ppt/theme/theme1.xml><?xml version="1.0" encoding="utf-8"?>
<a:theme xmlns:a="http://schemas.openxmlformats.org/drawingml/2006/main" name="PPT_VHA_Template">
  <a:themeElements>
    <a:clrScheme name="Custom 5">
      <a:dk1>
        <a:sysClr val="windowText" lastClr="000000"/>
      </a:dk1>
      <a:lt1>
        <a:sysClr val="window" lastClr="FFFFFF"/>
      </a:lt1>
      <a:dk2>
        <a:srgbClr val="FFFFFE"/>
      </a:dk2>
      <a:lt2>
        <a:srgbClr val="FFFFFE"/>
      </a:lt2>
      <a:accent1>
        <a:srgbClr val="0083BE"/>
      </a:accent1>
      <a:accent2>
        <a:srgbClr val="78BE20"/>
      </a:accent2>
      <a:accent3>
        <a:srgbClr val="C4262E"/>
      </a:accent3>
      <a:accent4>
        <a:srgbClr val="FF7F32"/>
      </a:accent4>
      <a:accent5>
        <a:srgbClr val="F3CF45"/>
      </a:accent5>
      <a:accent6>
        <a:srgbClr val="FFFFF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24634</TotalTime>
  <Words>2034</Words>
  <Application>Microsoft Office PowerPoint</Application>
  <PresentationFormat>On-screen Show (4:3)</PresentationFormat>
  <Paragraphs>244</Paragraphs>
  <Slides>28</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Georgia</vt:lpstr>
      <vt:lpstr>Tahoma</vt:lpstr>
      <vt:lpstr>PPT_VHA_Template</vt:lpstr>
      <vt:lpstr>         R&amp;D Committee Workshop Series: Initial Review and Approval of Exempt Research (Part 1) </vt:lpstr>
      <vt:lpstr>Introductions</vt:lpstr>
      <vt:lpstr>Objectives</vt:lpstr>
      <vt:lpstr>What does it mean to be Exempt?</vt:lpstr>
      <vt:lpstr>When Does a Study Qualify for Exemption:  Exempt Categories under the 2018 Requirements</vt:lpstr>
      <vt:lpstr> Island Hopping:   Approving Exempt Research</vt:lpstr>
      <vt:lpstr>Initial Review and Approval of Exempt Research:  Roles and Responsibilities</vt:lpstr>
      <vt:lpstr>Poll 1:  Making Exempt Determinations</vt:lpstr>
      <vt:lpstr>Who Can Make Exempt Determinations for VA Research?</vt:lpstr>
      <vt:lpstr>IRB and R&amp;D Committee Member Training</vt:lpstr>
      <vt:lpstr>ORPP&amp;E Recommended Training for Exempt Determination Officials</vt:lpstr>
      <vt:lpstr>Developing Expertise in Applying Human Subjects Exempt Regulations</vt:lpstr>
      <vt:lpstr>Resources for Exempt Determination Officials</vt:lpstr>
      <vt:lpstr>Exempt Determinations:   Practically Speaking</vt:lpstr>
      <vt:lpstr>Establishing an Exempt Determination Subcommittee:  Considerations</vt:lpstr>
      <vt:lpstr>Limited IRB Review and Waiver of HIPAA Authorization</vt:lpstr>
      <vt:lpstr>Limited IRB Review</vt:lpstr>
      <vt:lpstr>Exempt Research Involving Protected Health Information</vt:lpstr>
      <vt:lpstr>Privacy and Information Security Reviews</vt:lpstr>
      <vt:lpstr>R&amp;D Committee Initial Review and Approval of Exempt Research and ACOS/R&amp;D Study Initiation Letter</vt:lpstr>
      <vt:lpstr>R&amp;D Committee Initial Review and Approval of Exempt Research</vt:lpstr>
      <vt:lpstr>ACOS/R&amp;D Study Initiation Notification</vt:lpstr>
      <vt:lpstr> </vt:lpstr>
      <vt:lpstr>Contact Information for Panelists</vt:lpstr>
      <vt:lpstr> </vt:lpstr>
      <vt:lpstr>Availability of Recording</vt:lpstr>
      <vt:lpstr>Research and Development Committee Workshop Series</vt:lpstr>
      <vt:lpstr>Important Links</vt:lpstr>
    </vt:vector>
  </TitlesOfParts>
  <Company>Dept. of Veterans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R&amp;D Committee Workshop Series: Initial Review and Approval of Exempt Research (Part 1)</dc:title>
  <dc:subject>R&amp;D Committee Workshop Series: Initial Review and Approval of Exempt Research (Part 1)</dc:subject>
  <dc:creator>Duche, Soundia</dc:creator>
  <cp:keywords>R&amp;D Committee Workshop Series: Initial Review and Approval of Exempt Research (Part 1)</cp:keywords>
  <cp:lastModifiedBy>Rivera, Portia T</cp:lastModifiedBy>
  <cp:revision>1066</cp:revision>
  <cp:lastPrinted>2020-02-18T21:44:31Z</cp:lastPrinted>
  <dcterms:created xsi:type="dcterms:W3CDTF">2013-05-15T16:43:55Z</dcterms:created>
  <dcterms:modified xsi:type="dcterms:W3CDTF">2020-02-20T15:53:08Z</dcterms:modified>
</cp:coreProperties>
</file>